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8" r:id="rId5"/>
    <p:sldId id="259" r:id="rId6"/>
    <p:sldId id="260" r:id="rId7"/>
    <p:sldId id="262" r:id="rId8"/>
    <p:sldId id="263" r:id="rId9"/>
    <p:sldId id="264" r:id="rId10"/>
    <p:sldId id="265" r:id="rId11"/>
    <p:sldId id="266" r:id="rId12"/>
    <p:sldId id="267" r:id="rId13"/>
    <p:sldId id="268" r:id="rId14"/>
    <p:sldId id="269" r:id="rId15"/>
    <p:sldId id="272" r:id="rId16"/>
    <p:sldId id="273" r:id="rId17"/>
    <p:sldId id="275" r:id="rId18"/>
    <p:sldId id="276" r:id="rId19"/>
    <p:sldId id="277" r:id="rId20"/>
    <p:sldId id="278" r:id="rId21"/>
    <p:sldId id="279" r:id="rId22"/>
  </p:sldIdLst>
  <p:sldSz cx="12192000" cy="6858000"/>
  <p:notesSz cx="6805613" cy="99441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87" d="100"/>
          <a:sy n="87" d="100"/>
        </p:scale>
        <p:origin x="38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https://i-net.economiesuisse.ch/themen/finanzen/steuerpolitik/Dokumente/Unternehmensbesteuerung/Unternehmenssteuerreform%20III%20(CF)/Daten/150615_USTRIII_Steuers&#228;tz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ttps://i-net.economiesuisse.ch/themen/finanzen/steuerpolitik/Dokumente/Unternehmensbesteuerung/Unternehmenssteuerreform%20III%20(CF)/Daten/150615_USTRIII_Steuers&#228;tze.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i-net.economiesuisse.ch/themen/finanzen/steuerpolitik/Dokumente/Unternehmensbesteuerung/Unternehmenssteuerreform%20III%20(CF)/Daten/Crea.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https://i-net.economiesuisse.ch/themen/finanzen/steuerpolitik/Dokumente/Unternehmensbesteuerung/Unternehmenssteuerreform%20III%20(CF)/Daten/Crea.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oleObject" Target="https://i-net.economiesuisse.ch/themen/finanzen/steuerpolitik/Dokumente/Unternehmensbesteuerung/Unternehmenssteuerreform%20III/Daten/150602_USTRIII_Finanzielle%20Bedeutung.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https://i-net.economiesuisse.ch/themen/finanzen/steuerpolitik/Dokumente/Unternehmensbesteuerung/Unternehmenssteuerreform%20III/Daten/150602_USTRIII_Finanzielle%20Bedeutung.xlsx"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270152472551697E-2"/>
          <c:y val="2.4387742306511501E-2"/>
          <c:w val="0.94434511700736101"/>
          <c:h val="0.80513802264698198"/>
        </c:manualLayout>
      </c:layout>
      <c:barChart>
        <c:barDir val="col"/>
        <c:grouping val="clustered"/>
        <c:varyColors val="0"/>
        <c:ser>
          <c:idx val="0"/>
          <c:order val="0"/>
          <c:tx>
            <c:strRef>
              <c:f>'[150615_USTRIII_Steuersätze.xlsx]Normal und Statusgesellschaften'!$D$2</c:f>
              <c:strCache>
                <c:ptCount val="1"/>
                <c:pt idx="0">
                  <c:v>Normalsteuersatz (effektiv)</c:v>
                </c:pt>
              </c:strCache>
            </c:strRef>
          </c:tx>
          <c:spPr>
            <a:solidFill>
              <a:srgbClr val="EA6E08"/>
            </a:solidFill>
            <a:ln>
              <a:noFill/>
            </a:ln>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Statusgesellschaften'!$D$3:$D$28</c:f>
              <c:numCache>
                <c:formatCode>0.00%</c:formatCode>
                <c:ptCount val="26"/>
                <c:pt idx="0">
                  <c:v>0.1232</c:v>
                </c:pt>
                <c:pt idx="1">
                  <c:v>0.12659999999999999</c:v>
                </c:pt>
                <c:pt idx="2">
                  <c:v>0.12659999999999999</c:v>
                </c:pt>
                <c:pt idx="3">
                  <c:v>0.13039999999999999</c:v>
                </c:pt>
                <c:pt idx="4">
                  <c:v>0.1416</c:v>
                </c:pt>
                <c:pt idx="5">
                  <c:v>0.14599999999999999</c:v>
                </c:pt>
                <c:pt idx="6">
                  <c:v>0.14860000000000001</c:v>
                </c:pt>
                <c:pt idx="7">
                  <c:v>0.15110000000000001</c:v>
                </c:pt>
                <c:pt idx="8">
                  <c:v>0.15709999999999999</c:v>
                </c:pt>
                <c:pt idx="9">
                  <c:v>0.15970000000000001</c:v>
                </c:pt>
                <c:pt idx="10">
                  <c:v>0.1643</c:v>
                </c:pt>
                <c:pt idx="11">
                  <c:v>0.1668</c:v>
                </c:pt>
                <c:pt idx="12">
                  <c:v>0.1701</c:v>
                </c:pt>
                <c:pt idx="13">
                  <c:v>0.17399999999999999</c:v>
                </c:pt>
                <c:pt idx="14">
                  <c:v>0.18870000000000001</c:v>
                </c:pt>
                <c:pt idx="15">
                  <c:v>0.1986</c:v>
                </c:pt>
                <c:pt idx="16">
                  <c:v>0.20319999999999999</c:v>
                </c:pt>
                <c:pt idx="17">
                  <c:v>0.20669999999999999</c:v>
                </c:pt>
                <c:pt idx="18">
                  <c:v>0.2089</c:v>
                </c:pt>
                <c:pt idx="19">
                  <c:v>0.21149999999999999</c:v>
                </c:pt>
                <c:pt idx="20">
                  <c:v>0.21560000000000001</c:v>
                </c:pt>
                <c:pt idx="21">
                  <c:v>0.21640000000000001</c:v>
                </c:pt>
                <c:pt idx="22">
                  <c:v>0.2185</c:v>
                </c:pt>
                <c:pt idx="23">
                  <c:v>0.2218</c:v>
                </c:pt>
                <c:pt idx="24">
                  <c:v>0.22789999999999999</c:v>
                </c:pt>
                <c:pt idx="25">
                  <c:v>0.2417</c:v>
                </c:pt>
              </c:numCache>
            </c:numRef>
          </c:val>
          <c:extLst>
            <c:ext xmlns:c16="http://schemas.microsoft.com/office/drawing/2014/chart" uri="{C3380CC4-5D6E-409C-BE32-E72D297353CC}">
              <c16:uniqueId val="{00000000-AF87-405A-B727-254F555F0188}"/>
            </c:ext>
          </c:extLst>
        </c:ser>
        <c:ser>
          <c:idx val="1"/>
          <c:order val="1"/>
          <c:tx>
            <c:strRef>
              <c:f>'[150615_USTRIII_Steuersätze.xlsx]Normal und Statusgesellschaften'!$E$2</c:f>
              <c:strCache>
                <c:ptCount val="1"/>
                <c:pt idx="0">
                  <c:v>Gemischte Gesellschaft</c:v>
                </c:pt>
              </c:strCache>
            </c:strRef>
          </c:tx>
          <c:spPr>
            <a:solidFill>
              <a:srgbClr val="A0A0A0"/>
            </a:solidFill>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Statusgesellschaften'!$E$3:$E$28</c:f>
              <c:numCache>
                <c:formatCode>0.00%</c:formatCode>
                <c:ptCount val="26"/>
                <c:pt idx="0">
                  <c:v>8.5000000000000006E-2</c:v>
                </c:pt>
                <c:pt idx="1">
                  <c:v>8.5999999999999993E-2</c:v>
                </c:pt>
                <c:pt idx="2">
                  <c:v>8.5999999999999993E-2</c:v>
                </c:pt>
                <c:pt idx="3">
                  <c:v>8.5999999999999993E-2</c:v>
                </c:pt>
                <c:pt idx="4">
                  <c:v>8.7999999999999995E-2</c:v>
                </c:pt>
                <c:pt idx="5">
                  <c:v>0.09</c:v>
                </c:pt>
                <c:pt idx="6">
                  <c:v>8.7999999999999995E-2</c:v>
                </c:pt>
                <c:pt idx="7">
                  <c:v>0.09</c:v>
                </c:pt>
                <c:pt idx="8">
                  <c:v>9.1999999999999998E-2</c:v>
                </c:pt>
                <c:pt idx="9">
                  <c:v>9.1999999999999998E-2</c:v>
                </c:pt>
                <c:pt idx="10">
                  <c:v>9.1999999999999998E-2</c:v>
                </c:pt>
                <c:pt idx="11">
                  <c:v>9.2999999999999999E-2</c:v>
                </c:pt>
                <c:pt idx="12">
                  <c:v>0.10100000000000001</c:v>
                </c:pt>
                <c:pt idx="13">
                  <c:v>9.2999999999999999E-2</c:v>
                </c:pt>
                <c:pt idx="14">
                  <c:v>9.7000000000000003E-2</c:v>
                </c:pt>
                <c:pt idx="15">
                  <c:v>9.8000000000000004E-2</c:v>
                </c:pt>
                <c:pt idx="16">
                  <c:v>0.1</c:v>
                </c:pt>
                <c:pt idx="17">
                  <c:v>0.1</c:v>
                </c:pt>
                <c:pt idx="18">
                  <c:v>0.10100000000000001</c:v>
                </c:pt>
                <c:pt idx="19">
                  <c:v>0.10100000000000001</c:v>
                </c:pt>
                <c:pt idx="20">
                  <c:v>0.10199999999999999</c:v>
                </c:pt>
                <c:pt idx="21">
                  <c:v>0.10199999999999999</c:v>
                </c:pt>
                <c:pt idx="22">
                  <c:v>0.10199999999999999</c:v>
                </c:pt>
                <c:pt idx="23">
                  <c:v>0.104</c:v>
                </c:pt>
                <c:pt idx="24">
                  <c:v>0.106</c:v>
                </c:pt>
                <c:pt idx="25">
                  <c:v>0.107</c:v>
                </c:pt>
              </c:numCache>
            </c:numRef>
          </c:val>
          <c:extLst>
            <c:ext xmlns:c16="http://schemas.microsoft.com/office/drawing/2014/chart" uri="{C3380CC4-5D6E-409C-BE32-E72D297353CC}">
              <c16:uniqueId val="{00000001-AF87-405A-B727-254F555F0188}"/>
            </c:ext>
          </c:extLst>
        </c:ser>
        <c:ser>
          <c:idx val="3"/>
          <c:order val="2"/>
          <c:tx>
            <c:strRef>
              <c:f>'[150615_USTRIII_Steuersätze.xlsx]Normal und Statusgesellschaften'!$G$2</c:f>
              <c:strCache>
                <c:ptCount val="1"/>
                <c:pt idx="0">
                  <c:v>Holding</c:v>
                </c:pt>
              </c:strCache>
            </c:strRef>
          </c:tx>
          <c:spPr>
            <a:solidFill>
              <a:schemeClr val="tx1"/>
            </a:solidFill>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Statusgesellschaften'!$G$3:$G$28</c:f>
              <c:numCache>
                <c:formatCode>0.00%</c:formatCode>
                <c:ptCount val="26"/>
                <c:pt idx="0">
                  <c:v>7.8E-2</c:v>
                </c:pt>
                <c:pt idx="1">
                  <c:v>7.8E-2</c:v>
                </c:pt>
                <c:pt idx="2">
                  <c:v>7.8E-2</c:v>
                </c:pt>
                <c:pt idx="3">
                  <c:v>7.8E-2</c:v>
                </c:pt>
                <c:pt idx="4">
                  <c:v>7.8E-2</c:v>
                </c:pt>
                <c:pt idx="5">
                  <c:v>7.8E-2</c:v>
                </c:pt>
                <c:pt idx="6">
                  <c:v>7.8E-2</c:v>
                </c:pt>
                <c:pt idx="7">
                  <c:v>7.8E-2</c:v>
                </c:pt>
                <c:pt idx="8">
                  <c:v>7.8E-2</c:v>
                </c:pt>
                <c:pt idx="9">
                  <c:v>7.8E-2</c:v>
                </c:pt>
                <c:pt idx="10">
                  <c:v>7.8E-2</c:v>
                </c:pt>
                <c:pt idx="11">
                  <c:v>7.8E-2</c:v>
                </c:pt>
                <c:pt idx="12">
                  <c:v>7.8E-2</c:v>
                </c:pt>
                <c:pt idx="13">
                  <c:v>7.8E-2</c:v>
                </c:pt>
                <c:pt idx="14">
                  <c:v>7.8E-2</c:v>
                </c:pt>
                <c:pt idx="15">
                  <c:v>7.8E-2</c:v>
                </c:pt>
                <c:pt idx="16">
                  <c:v>7.8E-2</c:v>
                </c:pt>
                <c:pt idx="17">
                  <c:v>7.8E-2</c:v>
                </c:pt>
                <c:pt idx="18">
                  <c:v>7.8E-2</c:v>
                </c:pt>
                <c:pt idx="19">
                  <c:v>7.8E-2</c:v>
                </c:pt>
                <c:pt idx="20">
                  <c:v>7.8E-2</c:v>
                </c:pt>
                <c:pt idx="21">
                  <c:v>7.8E-2</c:v>
                </c:pt>
                <c:pt idx="22">
                  <c:v>7.8E-2</c:v>
                </c:pt>
                <c:pt idx="23">
                  <c:v>7.8E-2</c:v>
                </c:pt>
                <c:pt idx="24">
                  <c:v>7.8E-2</c:v>
                </c:pt>
                <c:pt idx="25">
                  <c:v>7.8E-2</c:v>
                </c:pt>
              </c:numCache>
            </c:numRef>
          </c:val>
          <c:extLst>
            <c:ext xmlns:c16="http://schemas.microsoft.com/office/drawing/2014/chart" uri="{C3380CC4-5D6E-409C-BE32-E72D297353CC}">
              <c16:uniqueId val="{00000002-AF87-405A-B727-254F555F0188}"/>
            </c:ext>
          </c:extLst>
        </c:ser>
        <c:dLbls>
          <c:showLegendKey val="0"/>
          <c:showVal val="0"/>
          <c:showCatName val="0"/>
          <c:showSerName val="0"/>
          <c:showPercent val="0"/>
          <c:showBubbleSize val="0"/>
        </c:dLbls>
        <c:gapWidth val="0"/>
        <c:axId val="428316456"/>
        <c:axId val="428316848"/>
      </c:barChart>
      <c:catAx>
        <c:axId val="428316456"/>
        <c:scaling>
          <c:orientation val="minMax"/>
        </c:scaling>
        <c:delete val="0"/>
        <c:axPos val="b"/>
        <c:numFmt formatCode="General" sourceLinked="0"/>
        <c:majorTickMark val="out"/>
        <c:minorTickMark val="none"/>
        <c:tickLblPos val="nextTo"/>
        <c:txPr>
          <a:bodyPr/>
          <a:lstStyle/>
          <a:p>
            <a:pPr>
              <a:defRPr sz="1400" b="1"/>
            </a:pPr>
            <a:endParaRPr lang="de-DE"/>
          </a:p>
        </c:txPr>
        <c:crossAx val="428316848"/>
        <c:crosses val="autoZero"/>
        <c:auto val="1"/>
        <c:lblAlgn val="ctr"/>
        <c:lblOffset val="100"/>
        <c:noMultiLvlLbl val="0"/>
      </c:catAx>
      <c:valAx>
        <c:axId val="428316848"/>
        <c:scaling>
          <c:orientation val="minMax"/>
          <c:max val="0.25"/>
          <c:min val="0"/>
        </c:scaling>
        <c:delete val="0"/>
        <c:axPos val="l"/>
        <c:numFmt formatCode="0%" sourceLinked="0"/>
        <c:majorTickMark val="out"/>
        <c:minorTickMark val="none"/>
        <c:tickLblPos val="nextTo"/>
        <c:txPr>
          <a:bodyPr/>
          <a:lstStyle/>
          <a:p>
            <a:pPr>
              <a:defRPr sz="1600"/>
            </a:pPr>
            <a:endParaRPr lang="de-DE"/>
          </a:p>
        </c:txPr>
        <c:crossAx val="428316456"/>
        <c:crosses val="autoZero"/>
        <c:crossBetween val="between"/>
      </c:valAx>
    </c:plotArea>
    <c:legend>
      <c:legendPos val="r"/>
      <c:layout>
        <c:manualLayout>
          <c:xMode val="edge"/>
          <c:yMode val="edge"/>
          <c:x val="1.06728269704542E-3"/>
          <c:y val="0.92637531185239896"/>
          <c:w val="0.98919458242846603"/>
          <c:h val="6.8822962203859597E-2"/>
        </c:manualLayout>
      </c:layout>
      <c:overlay val="0"/>
      <c:txPr>
        <a:bodyPr/>
        <a:lstStyle/>
        <a:p>
          <a:pPr>
            <a:defRPr sz="1600"/>
          </a:pPr>
          <a:endParaRPr lang="de-DE"/>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270152472551697E-2"/>
          <c:y val="2.4387742306511501E-2"/>
          <c:w val="0.94434511700736101"/>
          <c:h val="0.80513802264698198"/>
        </c:manualLayout>
      </c:layout>
      <c:barChart>
        <c:barDir val="col"/>
        <c:grouping val="clustered"/>
        <c:varyColors val="0"/>
        <c:ser>
          <c:idx val="0"/>
          <c:order val="0"/>
          <c:tx>
            <c:strRef>
              <c:f>'[150615_USTRIII_Steuersätze.xlsx]Normal und Statusgesellschaften'!$D$2</c:f>
              <c:strCache>
                <c:ptCount val="1"/>
                <c:pt idx="0">
                  <c:v>Normalsteuersatz (effektiv)</c:v>
                </c:pt>
              </c:strCache>
            </c:strRef>
          </c:tx>
          <c:spPr>
            <a:solidFill>
              <a:srgbClr val="EA6E08"/>
            </a:solidFill>
            <a:ln>
              <a:noFill/>
            </a:ln>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Statusgesellschaften'!$D$3:$D$28</c:f>
              <c:numCache>
                <c:formatCode>0.00%</c:formatCode>
                <c:ptCount val="26"/>
                <c:pt idx="0">
                  <c:v>0.1232</c:v>
                </c:pt>
                <c:pt idx="1">
                  <c:v>0.12659999999999999</c:v>
                </c:pt>
                <c:pt idx="2">
                  <c:v>0.12659999999999999</c:v>
                </c:pt>
                <c:pt idx="3">
                  <c:v>0.13039999999999999</c:v>
                </c:pt>
                <c:pt idx="4">
                  <c:v>0.1416</c:v>
                </c:pt>
                <c:pt idx="5">
                  <c:v>0.14599999999999999</c:v>
                </c:pt>
                <c:pt idx="6">
                  <c:v>0.14860000000000001</c:v>
                </c:pt>
                <c:pt idx="7">
                  <c:v>0.15110000000000001</c:v>
                </c:pt>
                <c:pt idx="8">
                  <c:v>0.15709999999999999</c:v>
                </c:pt>
                <c:pt idx="9">
                  <c:v>0.15970000000000001</c:v>
                </c:pt>
                <c:pt idx="10">
                  <c:v>0.1643</c:v>
                </c:pt>
                <c:pt idx="11">
                  <c:v>0.1668</c:v>
                </c:pt>
                <c:pt idx="12">
                  <c:v>0.1701</c:v>
                </c:pt>
                <c:pt idx="13">
                  <c:v>0.17399999999999999</c:v>
                </c:pt>
                <c:pt idx="14">
                  <c:v>0.18870000000000001</c:v>
                </c:pt>
                <c:pt idx="15">
                  <c:v>0.1986</c:v>
                </c:pt>
                <c:pt idx="16">
                  <c:v>0.20319999999999999</c:v>
                </c:pt>
                <c:pt idx="17">
                  <c:v>0.20669999999999999</c:v>
                </c:pt>
                <c:pt idx="18">
                  <c:v>0.2089</c:v>
                </c:pt>
                <c:pt idx="19">
                  <c:v>0.21149999999999999</c:v>
                </c:pt>
                <c:pt idx="20">
                  <c:v>0.21560000000000001</c:v>
                </c:pt>
                <c:pt idx="21">
                  <c:v>0.21640000000000001</c:v>
                </c:pt>
                <c:pt idx="22">
                  <c:v>0.2185</c:v>
                </c:pt>
                <c:pt idx="23">
                  <c:v>0.2218</c:v>
                </c:pt>
                <c:pt idx="24">
                  <c:v>0.22789999999999999</c:v>
                </c:pt>
                <c:pt idx="25">
                  <c:v>0.2417</c:v>
                </c:pt>
              </c:numCache>
            </c:numRef>
          </c:val>
          <c:extLst>
            <c:ext xmlns:c16="http://schemas.microsoft.com/office/drawing/2014/chart" uri="{C3380CC4-5D6E-409C-BE32-E72D297353CC}">
              <c16:uniqueId val="{00000000-2BE1-4B6A-AA3F-15FA240121A8}"/>
            </c:ext>
          </c:extLst>
        </c:ser>
        <c:ser>
          <c:idx val="1"/>
          <c:order val="1"/>
          <c:tx>
            <c:strRef>
              <c:f>'[150615_USTRIII_Steuersätze.xlsx]Normal und Statusgesellschaften'!$E$2</c:f>
              <c:strCache>
                <c:ptCount val="1"/>
                <c:pt idx="0">
                  <c:v>Gemischte Gesellschaft</c:v>
                </c:pt>
              </c:strCache>
            </c:strRef>
          </c:tx>
          <c:spPr>
            <a:solidFill>
              <a:srgbClr val="A0A0A0"/>
            </a:solidFill>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Statusgesellschaften'!$E$3:$E$28</c:f>
              <c:numCache>
                <c:formatCode>0.00%</c:formatCode>
                <c:ptCount val="26"/>
                <c:pt idx="0">
                  <c:v>8.5000000000000006E-2</c:v>
                </c:pt>
                <c:pt idx="1">
                  <c:v>8.5999999999999993E-2</c:v>
                </c:pt>
                <c:pt idx="2">
                  <c:v>8.5999999999999993E-2</c:v>
                </c:pt>
                <c:pt idx="3">
                  <c:v>8.5999999999999993E-2</c:v>
                </c:pt>
                <c:pt idx="4">
                  <c:v>8.7999999999999995E-2</c:v>
                </c:pt>
                <c:pt idx="5">
                  <c:v>0.09</c:v>
                </c:pt>
                <c:pt idx="6">
                  <c:v>8.7999999999999995E-2</c:v>
                </c:pt>
                <c:pt idx="7">
                  <c:v>0.09</c:v>
                </c:pt>
                <c:pt idx="8">
                  <c:v>9.1999999999999998E-2</c:v>
                </c:pt>
                <c:pt idx="9">
                  <c:v>9.1999999999999998E-2</c:v>
                </c:pt>
                <c:pt idx="10">
                  <c:v>9.1999999999999998E-2</c:v>
                </c:pt>
                <c:pt idx="11">
                  <c:v>9.2999999999999999E-2</c:v>
                </c:pt>
                <c:pt idx="12">
                  <c:v>0.10100000000000001</c:v>
                </c:pt>
                <c:pt idx="13">
                  <c:v>9.2999999999999999E-2</c:v>
                </c:pt>
                <c:pt idx="14">
                  <c:v>9.7000000000000003E-2</c:v>
                </c:pt>
                <c:pt idx="15">
                  <c:v>9.8000000000000004E-2</c:v>
                </c:pt>
                <c:pt idx="16">
                  <c:v>0.1</c:v>
                </c:pt>
                <c:pt idx="17">
                  <c:v>0.1</c:v>
                </c:pt>
                <c:pt idx="18">
                  <c:v>0.10100000000000001</c:v>
                </c:pt>
                <c:pt idx="19">
                  <c:v>0.10100000000000001</c:v>
                </c:pt>
                <c:pt idx="20">
                  <c:v>0.10199999999999999</c:v>
                </c:pt>
                <c:pt idx="21">
                  <c:v>0.10199999999999999</c:v>
                </c:pt>
                <c:pt idx="22">
                  <c:v>0.10199999999999999</c:v>
                </c:pt>
                <c:pt idx="23">
                  <c:v>0.104</c:v>
                </c:pt>
                <c:pt idx="24">
                  <c:v>0.106</c:v>
                </c:pt>
                <c:pt idx="25">
                  <c:v>0.107</c:v>
                </c:pt>
              </c:numCache>
            </c:numRef>
          </c:val>
          <c:extLst>
            <c:ext xmlns:c16="http://schemas.microsoft.com/office/drawing/2014/chart" uri="{C3380CC4-5D6E-409C-BE32-E72D297353CC}">
              <c16:uniqueId val="{00000001-2BE1-4B6A-AA3F-15FA240121A8}"/>
            </c:ext>
          </c:extLst>
        </c:ser>
        <c:ser>
          <c:idx val="3"/>
          <c:order val="2"/>
          <c:tx>
            <c:strRef>
              <c:f>'[150615_USTRIII_Steuersätze.xlsx]Normal und Statusgesellschaften'!$G$2</c:f>
              <c:strCache>
                <c:ptCount val="1"/>
                <c:pt idx="0">
                  <c:v>Holding</c:v>
                </c:pt>
              </c:strCache>
            </c:strRef>
          </c:tx>
          <c:spPr>
            <a:solidFill>
              <a:schemeClr val="tx1"/>
            </a:solidFill>
          </c:spPr>
          <c:invertIfNegative val="0"/>
          <c:cat>
            <c:strRef>
              <c:f>'[150615_USTRIII_Steuersätze.xlsx]Normal und Statusgesellschaften'!$C$3:$C$28</c:f>
              <c:strCache>
                <c:ptCount val="26"/>
                <c:pt idx="0">
                  <c:v>LU</c:v>
                </c:pt>
                <c:pt idx="1">
                  <c:v>NW</c:v>
                </c:pt>
                <c:pt idx="2">
                  <c:v>OW</c:v>
                </c:pt>
                <c:pt idx="3">
                  <c:v>AR</c:v>
                </c:pt>
                <c:pt idx="4">
                  <c:v>AI</c:v>
                </c:pt>
                <c:pt idx="5">
                  <c:v>ZG</c:v>
                </c:pt>
                <c:pt idx="6">
                  <c:v>SZ</c:v>
                </c:pt>
                <c:pt idx="7">
                  <c:v>UR</c:v>
                </c:pt>
                <c:pt idx="8">
                  <c:v>GL</c:v>
                </c:pt>
                <c:pt idx="9">
                  <c:v>SH</c:v>
                </c:pt>
                <c:pt idx="10">
                  <c:v>TG</c:v>
                </c:pt>
                <c:pt idx="11">
                  <c:v>GR</c:v>
                </c:pt>
                <c:pt idx="12">
                  <c:v>NE</c:v>
                </c:pt>
                <c:pt idx="13">
                  <c:v>SG</c:v>
                </c:pt>
                <c:pt idx="14">
                  <c:v>AG</c:v>
                </c:pt>
                <c:pt idx="15">
                  <c:v>FR</c:v>
                </c:pt>
                <c:pt idx="16">
                  <c:v>BL</c:v>
                </c:pt>
                <c:pt idx="17">
                  <c:v>TI</c:v>
                </c:pt>
                <c:pt idx="18">
                  <c:v>JU</c:v>
                </c:pt>
                <c:pt idx="19">
                  <c:v>ZH</c:v>
                </c:pt>
                <c:pt idx="20">
                  <c:v>VS</c:v>
                </c:pt>
                <c:pt idx="21">
                  <c:v>BE</c:v>
                </c:pt>
                <c:pt idx="22">
                  <c:v>SO</c:v>
                </c:pt>
                <c:pt idx="23">
                  <c:v>BS</c:v>
                </c:pt>
                <c:pt idx="24">
                  <c:v>VD</c:v>
                </c:pt>
                <c:pt idx="25">
                  <c:v>GE</c:v>
                </c:pt>
              </c:strCache>
            </c:strRef>
          </c:cat>
          <c:val>
            <c:numRef>
              <c:f>'[150615_USTRIII_Steuersätze.xlsx]Normal und Statusgesellschaften'!$G$3:$G$28</c:f>
              <c:numCache>
                <c:formatCode>0.00%</c:formatCode>
                <c:ptCount val="26"/>
                <c:pt idx="0">
                  <c:v>7.8E-2</c:v>
                </c:pt>
                <c:pt idx="1">
                  <c:v>7.8E-2</c:v>
                </c:pt>
                <c:pt idx="2">
                  <c:v>7.8E-2</c:v>
                </c:pt>
                <c:pt idx="3">
                  <c:v>7.8E-2</c:v>
                </c:pt>
                <c:pt idx="4">
                  <c:v>7.8E-2</c:v>
                </c:pt>
                <c:pt idx="5">
                  <c:v>7.8E-2</c:v>
                </c:pt>
                <c:pt idx="6">
                  <c:v>7.8E-2</c:v>
                </c:pt>
                <c:pt idx="7">
                  <c:v>7.8E-2</c:v>
                </c:pt>
                <c:pt idx="8">
                  <c:v>7.8E-2</c:v>
                </c:pt>
                <c:pt idx="9">
                  <c:v>7.8E-2</c:v>
                </c:pt>
                <c:pt idx="10">
                  <c:v>7.8E-2</c:v>
                </c:pt>
                <c:pt idx="11">
                  <c:v>7.8E-2</c:v>
                </c:pt>
                <c:pt idx="12">
                  <c:v>7.8E-2</c:v>
                </c:pt>
                <c:pt idx="13">
                  <c:v>7.8E-2</c:v>
                </c:pt>
                <c:pt idx="14">
                  <c:v>7.8E-2</c:v>
                </c:pt>
                <c:pt idx="15">
                  <c:v>7.8E-2</c:v>
                </c:pt>
                <c:pt idx="16">
                  <c:v>7.8E-2</c:v>
                </c:pt>
                <c:pt idx="17">
                  <c:v>7.8E-2</c:v>
                </c:pt>
                <c:pt idx="18">
                  <c:v>7.8E-2</c:v>
                </c:pt>
                <c:pt idx="19">
                  <c:v>7.8E-2</c:v>
                </c:pt>
                <c:pt idx="20">
                  <c:v>7.8E-2</c:v>
                </c:pt>
                <c:pt idx="21">
                  <c:v>7.8E-2</c:v>
                </c:pt>
                <c:pt idx="22">
                  <c:v>7.8E-2</c:v>
                </c:pt>
                <c:pt idx="23">
                  <c:v>7.8E-2</c:v>
                </c:pt>
                <c:pt idx="24">
                  <c:v>7.8E-2</c:v>
                </c:pt>
                <c:pt idx="25">
                  <c:v>7.8E-2</c:v>
                </c:pt>
              </c:numCache>
            </c:numRef>
          </c:val>
          <c:extLst>
            <c:ext xmlns:c16="http://schemas.microsoft.com/office/drawing/2014/chart" uri="{C3380CC4-5D6E-409C-BE32-E72D297353CC}">
              <c16:uniqueId val="{00000002-2BE1-4B6A-AA3F-15FA240121A8}"/>
            </c:ext>
          </c:extLst>
        </c:ser>
        <c:dLbls>
          <c:showLegendKey val="0"/>
          <c:showVal val="0"/>
          <c:showCatName val="0"/>
          <c:showSerName val="0"/>
          <c:showPercent val="0"/>
          <c:showBubbleSize val="0"/>
        </c:dLbls>
        <c:gapWidth val="0"/>
        <c:axId val="428317632"/>
        <c:axId val="428313712"/>
      </c:barChart>
      <c:catAx>
        <c:axId val="428317632"/>
        <c:scaling>
          <c:orientation val="minMax"/>
        </c:scaling>
        <c:delete val="0"/>
        <c:axPos val="b"/>
        <c:numFmt formatCode="General" sourceLinked="0"/>
        <c:majorTickMark val="out"/>
        <c:minorTickMark val="none"/>
        <c:tickLblPos val="nextTo"/>
        <c:txPr>
          <a:bodyPr/>
          <a:lstStyle/>
          <a:p>
            <a:pPr>
              <a:defRPr sz="1400" b="1"/>
            </a:pPr>
            <a:endParaRPr lang="de-DE"/>
          </a:p>
        </c:txPr>
        <c:crossAx val="428313712"/>
        <c:crosses val="autoZero"/>
        <c:auto val="1"/>
        <c:lblAlgn val="ctr"/>
        <c:lblOffset val="100"/>
        <c:noMultiLvlLbl val="0"/>
      </c:catAx>
      <c:valAx>
        <c:axId val="428313712"/>
        <c:scaling>
          <c:orientation val="minMax"/>
          <c:max val="0.25"/>
          <c:min val="0"/>
        </c:scaling>
        <c:delete val="0"/>
        <c:axPos val="l"/>
        <c:numFmt formatCode="0%" sourceLinked="0"/>
        <c:majorTickMark val="out"/>
        <c:minorTickMark val="none"/>
        <c:tickLblPos val="nextTo"/>
        <c:txPr>
          <a:bodyPr/>
          <a:lstStyle/>
          <a:p>
            <a:pPr>
              <a:defRPr sz="1600"/>
            </a:pPr>
            <a:endParaRPr lang="de-DE"/>
          </a:p>
        </c:txPr>
        <c:crossAx val="428317632"/>
        <c:crosses val="autoZero"/>
        <c:crossBetween val="between"/>
      </c:valAx>
    </c:plotArea>
    <c:legend>
      <c:legendPos val="r"/>
      <c:layout>
        <c:manualLayout>
          <c:xMode val="edge"/>
          <c:yMode val="edge"/>
          <c:x val="1.06728269704542E-3"/>
          <c:y val="0.92637531185239896"/>
          <c:w val="0.98919458242846603"/>
          <c:h val="6.8822962203859597E-2"/>
        </c:manualLayout>
      </c:layout>
      <c:overlay val="0"/>
      <c:txPr>
        <a:bodyPr/>
        <a:lstStyle/>
        <a:p>
          <a:pPr>
            <a:defRPr sz="1600"/>
          </a:pPr>
          <a:endParaRPr lang="de-DE"/>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3947432583481099E-2"/>
          <c:y val="9.9046683646573895E-3"/>
          <c:w val="0.91605256741651897"/>
          <c:h val="0.88204069628717197"/>
        </c:manualLayout>
      </c:layout>
      <c:pie3DChart>
        <c:varyColors val="1"/>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explosion val="15"/>
            <c:spPr>
              <a:solidFill>
                <a:srgbClr val="EA6E08"/>
              </a:solidFill>
              <a:ln w="25400">
                <a:solidFill>
                  <a:schemeClr val="lt1"/>
                </a:solidFill>
              </a:ln>
              <a:effectLst/>
              <a:sp3d contourW="25400">
                <a:contourClr>
                  <a:schemeClr val="lt1"/>
                </a:contourClr>
              </a:sp3d>
            </c:spPr>
            <c:extLst>
              <c:ext xmlns:c16="http://schemas.microsoft.com/office/drawing/2014/chart" uri="{C3380CC4-5D6E-409C-BE32-E72D297353CC}">
                <c16:uniqueId val="{00000001-D87D-4F5C-91E0-C9D9919F0425}"/>
              </c:ext>
            </c:extLst>
          </c:dPt>
          <c:dPt>
            <c:idx val="1"/>
            <c:bubble3D val="0"/>
            <c:spPr>
              <a:solidFill>
                <a:srgbClr val="D2D2D2"/>
              </a:solidFill>
              <a:ln w="25400">
                <a:solidFill>
                  <a:schemeClr val="lt1"/>
                </a:solidFill>
              </a:ln>
              <a:effectLst/>
              <a:sp3d contourW="25400">
                <a:contourClr>
                  <a:schemeClr val="lt1"/>
                </a:contourClr>
              </a:sp3d>
            </c:spPr>
            <c:extLst>
              <c:ext xmlns:c16="http://schemas.microsoft.com/office/drawing/2014/chart" uri="{C3380CC4-5D6E-409C-BE32-E72D297353CC}">
                <c16:uniqueId val="{00000003-D87D-4F5C-91E0-C9D9919F0425}"/>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[Crea.xlsx]Tabelle1!$F$67:$F$68</c:f>
              <c:numCache>
                <c:formatCode>0.00%</c:formatCode>
                <c:ptCount val="2"/>
                <c:pt idx="0">
                  <c:v>0.47599999999999998</c:v>
                </c:pt>
                <c:pt idx="1">
                  <c:v>0.52400000000000002</c:v>
                </c:pt>
              </c:numCache>
            </c:numRef>
          </c:val>
          <c:extLst>
            <c:ext xmlns:c16="http://schemas.microsoft.com/office/drawing/2014/chart" uri="{C3380CC4-5D6E-409C-BE32-E72D297353CC}">
              <c16:uniqueId val="{00000004-D87D-4F5C-91E0-C9D9919F0425}"/>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66950319550863E-2"/>
          <c:y val="3.166785969935576E-2"/>
          <c:w val="0.88241858220637215"/>
          <c:h val="0.707001186952393"/>
        </c:manualLayout>
      </c:layout>
      <c:lineChart>
        <c:grouping val="standard"/>
        <c:varyColors val="0"/>
        <c:ser>
          <c:idx val="3"/>
          <c:order val="0"/>
          <c:tx>
            <c:v>Bruttoinlandprodukt (nominal)</c:v>
          </c:tx>
          <c:spPr>
            <a:ln w="38100">
              <a:solidFill>
                <a:srgbClr val="B2071B"/>
              </a:solidFill>
            </a:ln>
          </c:spPr>
          <c:marker>
            <c:symbol val="none"/>
          </c:marker>
          <c:cat>
            <c:strRef>
              <c:f>'DBST jur. vs. nat.'!$D$3:$AG$3</c:f>
              <c:strCache>
                <c:ptCount val="3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VA2016</c:v>
                </c:pt>
                <c:pt idx="27">
                  <c:v>FP2017</c:v>
                </c:pt>
                <c:pt idx="28">
                  <c:v>FP2018</c:v>
                </c:pt>
                <c:pt idx="29">
                  <c:v>FP2019</c:v>
                </c:pt>
              </c:strCache>
            </c:strRef>
          </c:cat>
          <c:val>
            <c:numRef>
              <c:f>'DBST jur. vs. nat.'!$D$20:$AG$20</c:f>
              <c:numCache>
                <c:formatCode>0.00</c:formatCode>
                <c:ptCount val="30"/>
                <c:pt idx="0" formatCode="General">
                  <c:v>100</c:v>
                </c:pt>
                <c:pt idx="1">
                  <c:v>104.44375078195698</c:v>
                </c:pt>
                <c:pt idx="2">
                  <c:v>106.61615244060192</c:v>
                </c:pt>
                <c:pt idx="3">
                  <c:v>108.95436738754094</c:v>
                </c:pt>
                <c:pt idx="4">
                  <c:v>111.6446507992316</c:v>
                </c:pt>
                <c:pt idx="5">
                  <c:v>113.00914023182871</c:v>
                </c:pt>
                <c:pt idx="6">
                  <c:v>113.926200968408</c:v>
                </c:pt>
                <c:pt idx="7">
                  <c:v>116.31398225226228</c:v>
                </c:pt>
                <c:pt idx="8">
                  <c:v>119.58851095386561</c:v>
                </c:pt>
                <c:pt idx="9">
                  <c:v>121.7712149036786</c:v>
                </c:pt>
                <c:pt idx="10">
                  <c:v>128.29092215606636</c:v>
                </c:pt>
                <c:pt idx="11">
                  <c:v>131.48854620469675</c:v>
                </c:pt>
                <c:pt idx="12">
                  <c:v>131.24355356385396</c:v>
                </c:pt>
                <c:pt idx="13">
                  <c:v>132.5514680758728</c:v>
                </c:pt>
                <c:pt idx="14">
                  <c:v>136.84501607048932</c:v>
                </c:pt>
                <c:pt idx="15">
                  <c:v>141.90482704776574</c:v>
                </c:pt>
                <c:pt idx="16">
                  <c:v>150.47902284364284</c:v>
                </c:pt>
                <c:pt idx="17">
                  <c:v>160.25365514399729</c:v>
                </c:pt>
                <c:pt idx="18">
                  <c:v>167.0488529534955</c:v>
                </c:pt>
                <c:pt idx="19">
                  <c:v>164.1630560901333</c:v>
                </c:pt>
                <c:pt idx="20">
                  <c:v>169.49990804879434</c:v>
                </c:pt>
                <c:pt idx="21">
                  <c:v>172.90561047702525</c:v>
                </c:pt>
                <c:pt idx="22">
                  <c:v>174.47667924703879</c:v>
                </c:pt>
                <c:pt idx="23">
                  <c:v>177.52778472930157</c:v>
                </c:pt>
                <c:pt idx="24">
                  <c:v>179.59760939786159</c:v>
                </c:pt>
                <c:pt idx="25">
                  <c:v>179.23841417906587</c:v>
                </c:pt>
                <c:pt idx="26">
                  <c:v>181.21003673503557</c:v>
                </c:pt>
                <c:pt idx="27">
                  <c:v>185.92149769014651</c:v>
                </c:pt>
                <c:pt idx="28">
                  <c:v>190.56953513240015</c:v>
                </c:pt>
                <c:pt idx="29">
                  <c:v>195.71491258097498</c:v>
                </c:pt>
              </c:numCache>
            </c:numRef>
          </c:val>
          <c:smooth val="0"/>
          <c:extLst>
            <c:ext xmlns:c16="http://schemas.microsoft.com/office/drawing/2014/chart" uri="{C3380CC4-5D6E-409C-BE32-E72D297353CC}">
              <c16:uniqueId val="{00000000-A2E6-4986-A0E7-B0CDE4913F4B}"/>
            </c:ext>
          </c:extLst>
        </c:ser>
        <c:ser>
          <c:idx val="0"/>
          <c:order val="1"/>
          <c:tx>
            <c:v>Fiskaleinnahmen</c:v>
          </c:tx>
          <c:spPr>
            <a:ln w="38100">
              <a:solidFill>
                <a:srgbClr val="EA6E08"/>
              </a:solidFill>
            </a:ln>
          </c:spPr>
          <c:marker>
            <c:symbol val="none"/>
          </c:marker>
          <c:cat>
            <c:strRef>
              <c:f>'DBST jur. vs. nat.'!$D$3:$AG$3</c:f>
              <c:strCache>
                <c:ptCount val="3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VA2016</c:v>
                </c:pt>
                <c:pt idx="27">
                  <c:v>FP2017</c:v>
                </c:pt>
                <c:pt idx="28">
                  <c:v>FP2018</c:v>
                </c:pt>
                <c:pt idx="29">
                  <c:v>FP2019</c:v>
                </c:pt>
              </c:strCache>
            </c:strRef>
          </c:cat>
          <c:val>
            <c:numRef>
              <c:f>'DBST jur. vs. nat.'!$D$13:$AG$13</c:f>
              <c:numCache>
                <c:formatCode>#,##0_ ;\-#,##0\ </c:formatCode>
                <c:ptCount val="30"/>
                <c:pt idx="0">
                  <c:v>100</c:v>
                </c:pt>
                <c:pt idx="1">
                  <c:v>101.22815251424804</c:v>
                </c:pt>
                <c:pt idx="2">
                  <c:v>105.52026222346542</c:v>
                </c:pt>
                <c:pt idx="3">
                  <c:v>99.213165651053686</c:v>
                </c:pt>
                <c:pt idx="4">
                  <c:v>109.06178233673963</c:v>
                </c:pt>
                <c:pt idx="5">
                  <c:v>111.4955472856858</c:v>
                </c:pt>
                <c:pt idx="6">
                  <c:v>118.53822951088166</c:v>
                </c:pt>
                <c:pt idx="7">
                  <c:v>120.39455406907874</c:v>
                </c:pt>
                <c:pt idx="8">
                  <c:v>137.44662810710014</c:v>
                </c:pt>
                <c:pt idx="9">
                  <c:v>135.37218599087331</c:v>
                </c:pt>
                <c:pt idx="10">
                  <c:v>161.46096090318159</c:v>
                </c:pt>
                <c:pt idx="11">
                  <c:v>149.18545160437361</c:v>
                </c:pt>
                <c:pt idx="12">
                  <c:v>148.90525892867507</c:v>
                </c:pt>
                <c:pt idx="13">
                  <c:v>150.51182915152975</c:v>
                </c:pt>
                <c:pt idx="14">
                  <c:v>155.66945186304554</c:v>
                </c:pt>
                <c:pt idx="15">
                  <c:v>164.8989789030251</c:v>
                </c:pt>
                <c:pt idx="16">
                  <c:v>176.53283153647942</c:v>
                </c:pt>
                <c:pt idx="17">
                  <c:v>185.08134334519329</c:v>
                </c:pt>
                <c:pt idx="18">
                  <c:v>203.87479238207823</c:v>
                </c:pt>
                <c:pt idx="19">
                  <c:v>193.9425316072815</c:v>
                </c:pt>
                <c:pt idx="20">
                  <c:v>201.80799220526163</c:v>
                </c:pt>
                <c:pt idx="21">
                  <c:v>204.72113078606219</c:v>
                </c:pt>
                <c:pt idx="22">
                  <c:v>203.9996064984883</c:v>
                </c:pt>
                <c:pt idx="23">
                  <c:v>211.1125238445893</c:v>
                </c:pt>
                <c:pt idx="24">
                  <c:v>208.8895672612291</c:v>
                </c:pt>
                <c:pt idx="25">
                  <c:v>219.27979149040874</c:v>
                </c:pt>
                <c:pt idx="26">
                  <c:v>216.606082272892</c:v>
                </c:pt>
                <c:pt idx="27">
                  <c:v>224.44500090371281</c:v>
                </c:pt>
                <c:pt idx="28">
                  <c:v>232.44354337562152</c:v>
                </c:pt>
                <c:pt idx="29">
                  <c:v>240.46984651554558</c:v>
                </c:pt>
              </c:numCache>
            </c:numRef>
          </c:val>
          <c:smooth val="0"/>
          <c:extLst>
            <c:ext xmlns:c16="http://schemas.microsoft.com/office/drawing/2014/chart" uri="{C3380CC4-5D6E-409C-BE32-E72D297353CC}">
              <c16:uniqueId val="{00000001-A2E6-4986-A0E7-B0CDE4913F4B}"/>
            </c:ext>
          </c:extLst>
        </c:ser>
        <c:ser>
          <c:idx val="1"/>
          <c:order val="2"/>
          <c:tx>
            <c:v>Natürliche Personen</c:v>
          </c:tx>
          <c:spPr>
            <a:ln w="38100">
              <a:solidFill>
                <a:schemeClr val="bg1">
                  <a:lumMod val="65000"/>
                </a:schemeClr>
              </a:solidFill>
            </a:ln>
          </c:spPr>
          <c:marker>
            <c:symbol val="none"/>
          </c:marker>
          <c:cat>
            <c:strRef>
              <c:f>'DBST jur. vs. nat.'!$D$3:$AG$3</c:f>
              <c:strCache>
                <c:ptCount val="3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VA2016</c:v>
                </c:pt>
                <c:pt idx="27">
                  <c:v>FP2017</c:v>
                </c:pt>
                <c:pt idx="28">
                  <c:v>FP2018</c:v>
                </c:pt>
                <c:pt idx="29">
                  <c:v>FP2019</c:v>
                </c:pt>
              </c:strCache>
            </c:strRef>
          </c:cat>
          <c:val>
            <c:numRef>
              <c:f>'DBST jur. vs. nat.'!$D$15:$AG$15</c:f>
              <c:numCache>
                <c:formatCode>#,##0_ ;\-#,##0\ </c:formatCode>
                <c:ptCount val="30"/>
                <c:pt idx="0">
                  <c:v>100</c:v>
                </c:pt>
                <c:pt idx="1">
                  <c:v>102.070310377623</c:v>
                </c:pt>
                <c:pt idx="2">
                  <c:v>121.010696161526</c:v>
                </c:pt>
                <c:pt idx="3">
                  <c:v>114.3709655087779</c:v>
                </c:pt>
                <c:pt idx="4">
                  <c:v>135.42354995740439</c:v>
                </c:pt>
                <c:pt idx="5">
                  <c:v>124.59492756916859</c:v>
                </c:pt>
                <c:pt idx="6">
                  <c:v>135.58651669767639</c:v>
                </c:pt>
                <c:pt idx="7">
                  <c:v>135.8329758313634</c:v>
                </c:pt>
                <c:pt idx="8">
                  <c:v>123.57987032572086</c:v>
                </c:pt>
                <c:pt idx="9">
                  <c:v>137.95382556058448</c:v>
                </c:pt>
                <c:pt idx="10">
                  <c:v>128.88960824086601</c:v>
                </c:pt>
                <c:pt idx="11">
                  <c:v>143.28446946986966</c:v>
                </c:pt>
                <c:pt idx="12">
                  <c:v>143.20306879946949</c:v>
                </c:pt>
                <c:pt idx="13">
                  <c:v>164.34225237100435</c:v>
                </c:pt>
                <c:pt idx="14">
                  <c:v>162.26122551798537</c:v>
                </c:pt>
                <c:pt idx="15">
                  <c:v>173.59747706540963</c:v>
                </c:pt>
                <c:pt idx="16">
                  <c:v>177.82088249575034</c:v>
                </c:pt>
                <c:pt idx="17">
                  <c:v>192.43052152936366</c:v>
                </c:pt>
                <c:pt idx="18">
                  <c:v>204.16192306148338</c:v>
                </c:pt>
                <c:pt idx="19">
                  <c:v>220.90324448230606</c:v>
                </c:pt>
                <c:pt idx="20">
                  <c:v>222.90743559287364</c:v>
                </c:pt>
                <c:pt idx="21">
                  <c:v>216.00732289347363</c:v>
                </c:pt>
                <c:pt idx="22">
                  <c:v>220.06508639870668</c:v>
                </c:pt>
                <c:pt idx="23">
                  <c:v>219.62111326220418</c:v>
                </c:pt>
                <c:pt idx="24">
                  <c:v>215.85321456539012</c:v>
                </c:pt>
                <c:pt idx="25">
                  <c:v>241.59676194901195</c:v>
                </c:pt>
                <c:pt idx="26">
                  <c:v>232.21085860844516</c:v>
                </c:pt>
                <c:pt idx="27">
                  <c:v>244.55241901058463</c:v>
                </c:pt>
                <c:pt idx="28">
                  <c:v>258.8568966978907</c:v>
                </c:pt>
                <c:pt idx="29">
                  <c:v>274.87610672626192</c:v>
                </c:pt>
              </c:numCache>
            </c:numRef>
          </c:val>
          <c:smooth val="0"/>
          <c:extLst>
            <c:ext xmlns:c16="http://schemas.microsoft.com/office/drawing/2014/chart" uri="{C3380CC4-5D6E-409C-BE32-E72D297353CC}">
              <c16:uniqueId val="{00000002-A2E6-4986-A0E7-B0CDE4913F4B}"/>
            </c:ext>
          </c:extLst>
        </c:ser>
        <c:ser>
          <c:idx val="2"/>
          <c:order val="3"/>
          <c:tx>
            <c:v>Juristische Personen</c:v>
          </c:tx>
          <c:spPr>
            <a:ln w="38100">
              <a:solidFill>
                <a:schemeClr val="tx1"/>
              </a:solidFill>
            </a:ln>
          </c:spPr>
          <c:marker>
            <c:symbol val="none"/>
          </c:marker>
          <c:cat>
            <c:strRef>
              <c:f>'DBST jur. vs. nat.'!$D$3:$AG$3</c:f>
              <c:strCache>
                <c:ptCount val="3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VA2016</c:v>
                </c:pt>
                <c:pt idx="27">
                  <c:v>FP2017</c:v>
                </c:pt>
                <c:pt idx="28">
                  <c:v>FP2018</c:v>
                </c:pt>
                <c:pt idx="29">
                  <c:v>FP2019</c:v>
                </c:pt>
              </c:strCache>
            </c:strRef>
          </c:cat>
          <c:val>
            <c:numRef>
              <c:f>'DBST jur. vs. nat.'!$D$16:$AG$16</c:f>
              <c:numCache>
                <c:formatCode>#,##0_ ;\-#,##0\ </c:formatCode>
                <c:ptCount val="30"/>
                <c:pt idx="0">
                  <c:v>100</c:v>
                </c:pt>
                <c:pt idx="1">
                  <c:v>102.07031038970879</c:v>
                </c:pt>
                <c:pt idx="2">
                  <c:v>130.9280948413562</c:v>
                </c:pt>
                <c:pt idx="3">
                  <c:v>123.74420692210579</c:v>
                </c:pt>
                <c:pt idx="4">
                  <c:v>131.42878769366649</c:v>
                </c:pt>
                <c:pt idx="5">
                  <c:v>120.91959114534683</c:v>
                </c:pt>
                <c:pt idx="6">
                  <c:v>131.58694723281118</c:v>
                </c:pt>
                <c:pt idx="7">
                  <c:v>165.2433596222169</c:v>
                </c:pt>
                <c:pt idx="8">
                  <c:v>174.47786612977146</c:v>
                </c:pt>
                <c:pt idx="9">
                  <c:v>194.57601363548144</c:v>
                </c:pt>
                <c:pt idx="10">
                  <c:v>222.55052086596473</c:v>
                </c:pt>
                <c:pt idx="11">
                  <c:v>265.03692543082855</c:v>
                </c:pt>
                <c:pt idx="12">
                  <c:v>224.49073274273923</c:v>
                </c:pt>
                <c:pt idx="13">
                  <c:v>231.03057147811157</c:v>
                </c:pt>
                <c:pt idx="14">
                  <c:v>209.09733008247747</c:v>
                </c:pt>
                <c:pt idx="15">
                  <c:v>204.07993258694938</c:v>
                </c:pt>
                <c:pt idx="16">
                  <c:v>286.73490998427809</c:v>
                </c:pt>
                <c:pt idx="17">
                  <c:v>309.80670426965111</c:v>
                </c:pt>
                <c:pt idx="18">
                  <c:v>382.23163696846296</c:v>
                </c:pt>
                <c:pt idx="19">
                  <c:v>365.19695484313957</c:v>
                </c:pt>
                <c:pt idx="20">
                  <c:v>361.57582402660881</c:v>
                </c:pt>
                <c:pt idx="21">
                  <c:v>375.61887582333594</c:v>
                </c:pt>
                <c:pt idx="22">
                  <c:v>387.85903211038345</c:v>
                </c:pt>
                <c:pt idx="23">
                  <c:v>396.01757960431814</c:v>
                </c:pt>
                <c:pt idx="24">
                  <c:v>386.533751149887</c:v>
                </c:pt>
                <c:pt idx="25">
                  <c:v>443.52704405223039</c:v>
                </c:pt>
                <c:pt idx="26">
                  <c:v>417.0626465555797</c:v>
                </c:pt>
                <c:pt idx="27">
                  <c:v>422.34649383733415</c:v>
                </c:pt>
                <c:pt idx="28">
                  <c:v>432.73354404933019</c:v>
                </c:pt>
                <c:pt idx="29">
                  <c:v>442.35285576739602</c:v>
                </c:pt>
              </c:numCache>
            </c:numRef>
          </c:val>
          <c:smooth val="0"/>
          <c:extLst>
            <c:ext xmlns:c16="http://schemas.microsoft.com/office/drawing/2014/chart" uri="{C3380CC4-5D6E-409C-BE32-E72D297353CC}">
              <c16:uniqueId val="{00000003-A2E6-4986-A0E7-B0CDE4913F4B}"/>
            </c:ext>
          </c:extLst>
        </c:ser>
        <c:dLbls>
          <c:showLegendKey val="0"/>
          <c:showVal val="0"/>
          <c:showCatName val="0"/>
          <c:showSerName val="0"/>
          <c:showPercent val="0"/>
          <c:showBubbleSize val="0"/>
        </c:dLbls>
        <c:smooth val="0"/>
        <c:axId val="428313320"/>
        <c:axId val="428314496"/>
      </c:lineChart>
      <c:catAx>
        <c:axId val="428313320"/>
        <c:scaling>
          <c:orientation val="minMax"/>
        </c:scaling>
        <c:delete val="0"/>
        <c:axPos val="b"/>
        <c:numFmt formatCode="General" sourceLinked="0"/>
        <c:majorTickMark val="out"/>
        <c:minorTickMark val="none"/>
        <c:tickLblPos val="nextTo"/>
        <c:txPr>
          <a:bodyPr rot="-5400000" vert="horz"/>
          <a:lstStyle/>
          <a:p>
            <a:pPr>
              <a:defRPr sz="1200" b="1"/>
            </a:pPr>
            <a:endParaRPr lang="de-DE"/>
          </a:p>
        </c:txPr>
        <c:crossAx val="428314496"/>
        <c:crosses val="autoZero"/>
        <c:auto val="1"/>
        <c:lblAlgn val="ctr"/>
        <c:lblOffset val="100"/>
        <c:tickLblSkip val="1"/>
        <c:tickMarkSkip val="1"/>
        <c:noMultiLvlLbl val="0"/>
      </c:catAx>
      <c:valAx>
        <c:axId val="428314496"/>
        <c:scaling>
          <c:orientation val="minMax"/>
          <c:max val="450"/>
          <c:min val="50"/>
        </c:scaling>
        <c:delete val="0"/>
        <c:axPos val="l"/>
        <c:majorGridlines/>
        <c:title>
          <c:tx>
            <c:rich>
              <a:bodyPr/>
              <a:lstStyle/>
              <a:p>
                <a:pPr>
                  <a:defRPr sz="1200"/>
                </a:pPr>
                <a:r>
                  <a:rPr lang="de-CH" sz="1200" dirty="0"/>
                  <a:t>Index (1990=100)</a:t>
                </a:r>
              </a:p>
            </c:rich>
          </c:tx>
          <c:layout>
            <c:manualLayout>
              <c:xMode val="edge"/>
              <c:yMode val="edge"/>
              <c:x val="1.1991102009109847E-2"/>
              <c:y val="0.2497815453782872"/>
            </c:manualLayout>
          </c:layout>
          <c:overlay val="0"/>
        </c:title>
        <c:numFmt formatCode="General" sourceLinked="1"/>
        <c:majorTickMark val="out"/>
        <c:minorTickMark val="none"/>
        <c:tickLblPos val="nextTo"/>
        <c:txPr>
          <a:bodyPr/>
          <a:lstStyle/>
          <a:p>
            <a:pPr>
              <a:defRPr sz="1200" b="1"/>
            </a:pPr>
            <a:endParaRPr lang="de-DE"/>
          </a:p>
        </c:txPr>
        <c:crossAx val="428313320"/>
        <c:crosses val="autoZero"/>
        <c:crossBetween val="midCat"/>
      </c:valAx>
      <c:spPr>
        <a:ln w="19050">
          <a:solidFill>
            <a:schemeClr val="bg1">
              <a:lumMod val="75000"/>
            </a:schemeClr>
          </a:solidFill>
        </a:ln>
      </c:spPr>
    </c:plotArea>
    <c:legend>
      <c:legendPos val="b"/>
      <c:layout>
        <c:manualLayout>
          <c:xMode val="edge"/>
          <c:yMode val="edge"/>
          <c:x val="5.6801195814648729E-2"/>
          <c:y val="0.85844827575437888"/>
          <c:w val="0.88067841295622806"/>
          <c:h val="0.11889198899784033"/>
        </c:manualLayout>
      </c:layout>
      <c:overlay val="0"/>
      <c:txPr>
        <a:bodyPr/>
        <a:lstStyle/>
        <a:p>
          <a:pPr>
            <a:defRPr sz="1200" b="1"/>
          </a:pPr>
          <a:endParaRPr lang="de-DE"/>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'Anteil Statusges.'!$B$17</c:f>
              <c:strCache>
                <c:ptCount val="1"/>
                <c:pt idx="0">
                  <c:v>Kapitalsteuer Bund</c:v>
                </c:pt>
              </c:strCache>
            </c:strRef>
          </c:tx>
          <c:spPr>
            <a:solidFill>
              <a:srgbClr val="A0A0A0"/>
            </a:solidFill>
          </c:spPr>
          <c:invertIfNegative val="0"/>
          <c:cat>
            <c:numRef>
              <c:f>'Anteil Statusges.'!$C$16:$AB$16</c:f>
              <c:numCache>
                <c:formatCode>0</c:formatCode>
                <c:ptCount val="26"/>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numCache>
            </c:numRef>
          </c:cat>
          <c:val>
            <c:numRef>
              <c:f>'Anteil Statusges.'!$C$17:$AA$17</c:f>
              <c:numCache>
                <c:formatCode>0.000</c:formatCode>
                <c:ptCount val="25"/>
                <c:pt idx="0">
                  <c:v>0.273195468</c:v>
                </c:pt>
                <c:pt idx="1">
                  <c:v>0.27885146199999999</c:v>
                </c:pt>
                <c:pt idx="2">
                  <c:v>0.35531578600000002</c:v>
                </c:pt>
                <c:pt idx="3">
                  <c:v>0.33581997999999996</c:v>
                </c:pt>
                <c:pt idx="4">
                  <c:v>0.35075358299999998</c:v>
                </c:pt>
                <c:pt idx="5">
                  <c:v>0.32270692499999998</c:v>
                </c:pt>
                <c:pt idx="6">
                  <c:v>0.35117567529999999</c:v>
                </c:pt>
                <c:pt idx="7">
                  <c:v>0.48326540500000004</c:v>
                </c:pt>
                <c:pt idx="8">
                  <c:v>0.54443952600000001</c:v>
                </c:pt>
                <c:pt idx="9">
                  <c:v>0.13499657199999998</c:v>
                </c:pt>
                <c:pt idx="10">
                  <c:v>3.6541214999999995E-2</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numCache>
            </c:numRef>
          </c:val>
          <c:extLst>
            <c:ext xmlns:c16="http://schemas.microsoft.com/office/drawing/2014/chart" uri="{C3380CC4-5D6E-409C-BE32-E72D297353CC}">
              <c16:uniqueId val="{00000000-E97E-4628-8935-9EB7247026B8}"/>
            </c:ext>
          </c:extLst>
        </c:ser>
        <c:ser>
          <c:idx val="1"/>
          <c:order val="1"/>
          <c:tx>
            <c:strRef>
              <c:f>'Anteil Statusges.'!$B$20</c:f>
              <c:strCache>
                <c:ptCount val="1"/>
                <c:pt idx="0">
                  <c:v>Anteil Statusgesellschaften</c:v>
                </c:pt>
              </c:strCache>
            </c:strRef>
          </c:tx>
          <c:spPr>
            <a:solidFill>
              <a:srgbClr val="B2071B"/>
            </a:solidFill>
            <a:ln>
              <a:noFill/>
            </a:ln>
          </c:spPr>
          <c:invertIfNegative val="0"/>
          <c:cat>
            <c:numRef>
              <c:f>'Anteil Statusges.'!$C$16:$AB$16</c:f>
              <c:numCache>
                <c:formatCode>0</c:formatCode>
                <c:ptCount val="26"/>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numCache>
            </c:numRef>
          </c:cat>
          <c:val>
            <c:numRef>
              <c:f>'Anteil Statusges.'!$C$20:$AB$20</c:f>
              <c:numCache>
                <c:formatCode>General</c:formatCode>
                <c:ptCount val="26"/>
                <c:pt idx="14">
                  <c:v>1.8</c:v>
                </c:pt>
                <c:pt idx="15">
                  <c:v>2.8</c:v>
                </c:pt>
                <c:pt idx="16" formatCode="0.000">
                  <c:v>2.9206129610600002</c:v>
                </c:pt>
                <c:pt idx="17" formatCode="0.000">
                  <c:v>3.4300181730000001</c:v>
                </c:pt>
                <c:pt idx="18" formatCode="0.000">
                  <c:v>4.0625813752319999</c:v>
                </c:pt>
                <c:pt idx="19" formatCode="0.000">
                  <c:v>3.9622265838280999</c:v>
                </c:pt>
                <c:pt idx="20" formatCode="0.000">
                  <c:v>3.7629881226659996</c:v>
                </c:pt>
                <c:pt idx="21" formatCode="0.000">
                  <c:v>4.1586561957499999</c:v>
                </c:pt>
                <c:pt idx="22" formatCode="0.000">
                  <c:v>4.2941728192649995</c:v>
                </c:pt>
                <c:pt idx="23" formatCode="0.000">
                  <c:v>4.3488818785049999</c:v>
                </c:pt>
                <c:pt idx="24" formatCode="0.000">
                  <c:v>4.2438171686450001</c:v>
                </c:pt>
                <c:pt idx="25" formatCode="0.000">
                  <c:v>4.9104999999999999</c:v>
                </c:pt>
              </c:numCache>
            </c:numRef>
          </c:val>
          <c:extLst>
            <c:ext xmlns:c16="http://schemas.microsoft.com/office/drawing/2014/chart" uri="{C3380CC4-5D6E-409C-BE32-E72D297353CC}">
              <c16:uniqueId val="{00000001-E97E-4628-8935-9EB7247026B8}"/>
            </c:ext>
          </c:extLst>
        </c:ser>
        <c:ser>
          <c:idx val="2"/>
          <c:order val="2"/>
          <c:tx>
            <c:strRef>
              <c:f>'Anteil Statusges.'!$B$18</c:f>
              <c:strCache>
                <c:ptCount val="1"/>
                <c:pt idx="0">
                  <c:v>Gewinnsteuer Bund</c:v>
                </c:pt>
              </c:strCache>
            </c:strRef>
          </c:tx>
          <c:spPr>
            <a:solidFill>
              <a:srgbClr val="EA6E08"/>
            </a:solidFill>
          </c:spPr>
          <c:invertIfNegative val="0"/>
          <c:dPt>
            <c:idx val="22"/>
            <c:invertIfNegative val="0"/>
            <c:bubble3D val="0"/>
            <c:extLst>
              <c:ext xmlns:c16="http://schemas.microsoft.com/office/drawing/2014/chart" uri="{C3380CC4-5D6E-409C-BE32-E72D297353CC}">
                <c16:uniqueId val="{00000002-E97E-4628-8935-9EB7247026B8}"/>
              </c:ext>
            </c:extLst>
          </c:dPt>
          <c:dPt>
            <c:idx val="23"/>
            <c:invertIfNegative val="0"/>
            <c:bubble3D val="0"/>
            <c:extLst>
              <c:ext xmlns:c16="http://schemas.microsoft.com/office/drawing/2014/chart" uri="{C3380CC4-5D6E-409C-BE32-E72D297353CC}">
                <c16:uniqueId val="{00000003-E97E-4628-8935-9EB7247026B8}"/>
              </c:ext>
            </c:extLst>
          </c:dPt>
          <c:dPt>
            <c:idx val="24"/>
            <c:invertIfNegative val="0"/>
            <c:bubble3D val="0"/>
            <c:extLst>
              <c:ext xmlns:c16="http://schemas.microsoft.com/office/drawing/2014/chart" uri="{C3380CC4-5D6E-409C-BE32-E72D297353CC}">
                <c16:uniqueId val="{00000004-E97E-4628-8935-9EB7247026B8}"/>
              </c:ext>
            </c:extLst>
          </c:dPt>
          <c:dPt>
            <c:idx val="25"/>
            <c:invertIfNegative val="0"/>
            <c:bubble3D val="0"/>
            <c:extLst>
              <c:ext xmlns:c16="http://schemas.microsoft.com/office/drawing/2014/chart" uri="{C3380CC4-5D6E-409C-BE32-E72D297353CC}">
                <c16:uniqueId val="{00000005-E97E-4628-8935-9EB7247026B8}"/>
              </c:ext>
            </c:extLst>
          </c:dPt>
          <c:dPt>
            <c:idx val="26"/>
            <c:invertIfNegative val="0"/>
            <c:bubble3D val="0"/>
            <c:spPr>
              <a:solidFill>
                <a:srgbClr val="EA6E08">
                  <a:alpha val="50000"/>
                </a:srgbClr>
              </a:solidFill>
            </c:spPr>
            <c:extLst>
              <c:ext xmlns:c16="http://schemas.microsoft.com/office/drawing/2014/chart" uri="{C3380CC4-5D6E-409C-BE32-E72D297353CC}">
                <c16:uniqueId val="{00000007-E97E-4628-8935-9EB7247026B8}"/>
              </c:ext>
            </c:extLst>
          </c:dPt>
          <c:dPt>
            <c:idx val="27"/>
            <c:invertIfNegative val="0"/>
            <c:bubble3D val="0"/>
            <c:spPr>
              <a:solidFill>
                <a:srgbClr val="EA6E08">
                  <a:alpha val="50000"/>
                </a:srgbClr>
              </a:solidFill>
            </c:spPr>
            <c:extLst>
              <c:ext xmlns:c16="http://schemas.microsoft.com/office/drawing/2014/chart" uri="{C3380CC4-5D6E-409C-BE32-E72D297353CC}">
                <c16:uniqueId val="{00000009-E97E-4628-8935-9EB7247026B8}"/>
              </c:ext>
            </c:extLst>
          </c:dPt>
          <c:cat>
            <c:numRef>
              <c:f>'Anteil Statusges.'!$C$16:$AB$16</c:f>
              <c:numCache>
                <c:formatCode>0</c:formatCode>
                <c:ptCount val="26"/>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numCache>
            </c:numRef>
          </c:cat>
          <c:val>
            <c:numRef>
              <c:f>'Anteil Statusges.'!$C$21:$AB$21</c:f>
              <c:numCache>
                <c:formatCode>0.000</c:formatCode>
                <c:ptCount val="26"/>
                <c:pt idx="0">
                  <c:v>1.9411001722999999</c:v>
                </c:pt>
                <c:pt idx="1">
                  <c:v>1.9812869709999998</c:v>
                </c:pt>
                <c:pt idx="2">
                  <c:v>2.5438193099999999</c:v>
                </c:pt>
                <c:pt idx="3">
                  <c:v>2.4042425989999998</c:v>
                </c:pt>
                <c:pt idx="4">
                  <c:v>2.5594683330000003</c:v>
                </c:pt>
                <c:pt idx="5">
                  <c:v>2.35481031</c:v>
                </c:pt>
                <c:pt idx="6">
                  <c:v>2.5625483604799997</c:v>
                </c:pt>
                <c:pt idx="7">
                  <c:v>3.1757111030000003</c:v>
                </c:pt>
                <c:pt idx="8">
                  <c:v>3.3190162570000004</c:v>
                </c:pt>
                <c:pt idx="9">
                  <c:v>4.1734916150000005</c:v>
                </c:pt>
                <c:pt idx="10">
                  <c:v>4.8913852659999995</c:v>
                </c:pt>
                <c:pt idx="11">
                  <c:v>5.8687010849999997</c:v>
                </c:pt>
                <c:pt idx="12">
                  <c:v>4.9708885080000007</c:v>
                </c:pt>
                <c:pt idx="13">
                  <c:v>5.1156998720000004</c:v>
                </c:pt>
                <c:pt idx="14">
                  <c:v>2.8300330640000002</c:v>
                </c:pt>
                <c:pt idx="15">
                  <c:v>1.7189330500000004</c:v>
                </c:pt>
                <c:pt idx="16">
                  <c:v>3.4285456499399998</c:v>
                </c:pt>
                <c:pt idx="17">
                  <c:v>3.4300181730000001</c:v>
                </c:pt>
                <c:pt idx="18">
                  <c:v>4.4011298231680005</c:v>
                </c:pt>
                <c:pt idx="19">
                  <c:v>4.1239501178619005</c:v>
                </c:pt>
                <c:pt idx="20">
                  <c:v>4.2433695851339994</c:v>
                </c:pt>
                <c:pt idx="21">
                  <c:v>4.1586561957499999</c:v>
                </c:pt>
                <c:pt idx="22">
                  <c:v>4.2941728192649995</c:v>
                </c:pt>
                <c:pt idx="23">
                  <c:v>4.3488818785049999</c:v>
                </c:pt>
                <c:pt idx="24">
                  <c:v>4.2438171686450001</c:v>
                </c:pt>
                <c:pt idx="25">
                  <c:v>4.9104999999999999</c:v>
                </c:pt>
              </c:numCache>
            </c:numRef>
          </c:val>
          <c:extLst>
            <c:ext xmlns:c16="http://schemas.microsoft.com/office/drawing/2014/chart" uri="{C3380CC4-5D6E-409C-BE32-E72D297353CC}">
              <c16:uniqueId val="{0000000A-E97E-4628-8935-9EB7247026B8}"/>
            </c:ext>
          </c:extLst>
        </c:ser>
        <c:dLbls>
          <c:showLegendKey val="0"/>
          <c:showVal val="0"/>
          <c:showCatName val="0"/>
          <c:showSerName val="0"/>
          <c:showPercent val="0"/>
          <c:showBubbleSize val="0"/>
        </c:dLbls>
        <c:gapWidth val="150"/>
        <c:overlap val="100"/>
        <c:axId val="428317240"/>
        <c:axId val="428315672"/>
      </c:barChart>
      <c:catAx>
        <c:axId val="428317240"/>
        <c:scaling>
          <c:orientation val="minMax"/>
        </c:scaling>
        <c:delete val="0"/>
        <c:axPos val="b"/>
        <c:numFmt formatCode="0" sourceLinked="1"/>
        <c:majorTickMark val="out"/>
        <c:minorTickMark val="none"/>
        <c:tickLblPos val="nextTo"/>
        <c:txPr>
          <a:bodyPr rot="-5400000" vert="horz"/>
          <a:lstStyle/>
          <a:p>
            <a:pPr>
              <a:defRPr/>
            </a:pPr>
            <a:endParaRPr lang="de-DE"/>
          </a:p>
        </c:txPr>
        <c:crossAx val="428315672"/>
        <c:crosses val="autoZero"/>
        <c:auto val="1"/>
        <c:lblAlgn val="ctr"/>
        <c:lblOffset val="100"/>
        <c:noMultiLvlLbl val="0"/>
      </c:catAx>
      <c:valAx>
        <c:axId val="428315672"/>
        <c:scaling>
          <c:orientation val="minMax"/>
          <c:max val="10"/>
          <c:min val="0"/>
        </c:scaling>
        <c:delete val="0"/>
        <c:axPos val="l"/>
        <c:majorGridlines/>
        <c:title>
          <c:tx>
            <c:rich>
              <a:bodyPr/>
              <a:lstStyle/>
              <a:p>
                <a:pPr>
                  <a:defRPr/>
                </a:pPr>
                <a:r>
                  <a:rPr lang="de-CH"/>
                  <a:t>Einnahmen in Mrd. Franken</a:t>
                </a:r>
              </a:p>
            </c:rich>
          </c:tx>
          <c:overlay val="0"/>
        </c:title>
        <c:numFmt formatCode="0" sourceLinked="0"/>
        <c:majorTickMark val="out"/>
        <c:minorTickMark val="none"/>
        <c:tickLblPos val="nextTo"/>
        <c:crossAx val="428317240"/>
        <c:crosses val="autoZero"/>
        <c:crossBetween val="between"/>
        <c:majorUnit val="2"/>
      </c:valAx>
    </c:plotArea>
    <c:legend>
      <c:legendPos val="b"/>
      <c:overlay val="0"/>
    </c:legend>
    <c:plotVisOnly val="1"/>
    <c:dispBlanksAs val="gap"/>
    <c:showDLblsOverMax val="0"/>
  </c:chart>
  <c:spPr>
    <a:ln>
      <a:noFill/>
    </a:ln>
  </c:spPr>
  <c:txPr>
    <a:bodyPr/>
    <a:lstStyle/>
    <a:p>
      <a:pPr>
        <a:defRPr sz="1200" b="1"/>
      </a:pPr>
      <a:endParaRPr lang="de-DE"/>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846078286136632"/>
          <c:y val="3.0293133750135877E-2"/>
          <c:w val="0.81023543578708468"/>
          <c:h val="0.7941008116559688"/>
        </c:manualLayout>
      </c:layout>
      <c:scatterChart>
        <c:scatterStyle val="lineMarker"/>
        <c:varyColors val="0"/>
        <c:ser>
          <c:idx val="0"/>
          <c:order val="0"/>
          <c:tx>
            <c:strRef>
              <c:f>'[160102_Kantonale Ausgangslage.xlsx]Grafik 2'!$C$5</c:f>
              <c:strCache>
                <c:ptCount val="1"/>
                <c:pt idx="0">
                  <c:v>ZH</c:v>
                </c:pt>
              </c:strCache>
            </c:strRef>
          </c:tx>
          <c:spPr>
            <a:ln w="28575">
              <a:solidFill>
                <a:srgbClr val="B2071B"/>
              </a:solidFill>
            </a:ln>
          </c:spPr>
          <c:marker>
            <c:symbol val="square"/>
            <c:size val="10"/>
            <c:spPr>
              <a:solidFill>
                <a:srgbClr val="EA6E08"/>
              </a:solidFill>
              <a:ln>
                <a:noFill/>
              </a:ln>
            </c:spPr>
          </c:marker>
          <c:dLbls>
            <c:dLbl>
              <c:idx val="0"/>
              <c:layout>
                <c:manualLayout>
                  <c:x val="-1.5284463531748068E-3"/>
                  <c:y val="-3.9005901176779193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0-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2'!$D$5</c:f>
              <c:numCache>
                <c:formatCode>0.00%</c:formatCode>
                <c:ptCount val="1"/>
                <c:pt idx="0">
                  <c:v>0.27291625381878931</c:v>
                </c:pt>
              </c:numCache>
            </c:numRef>
          </c:xVal>
          <c:yVal>
            <c:numRef>
              <c:f>'[160102_Kantonale Ausgangslage.xlsx]Grafik 2'!$E$5</c:f>
              <c:numCache>
                <c:formatCode>0.00%</c:formatCode>
                <c:ptCount val="1"/>
                <c:pt idx="0">
                  <c:v>0.1879062981714153</c:v>
                </c:pt>
              </c:numCache>
            </c:numRef>
          </c:yVal>
          <c:smooth val="0"/>
          <c:extLst>
            <c:ext xmlns:c16="http://schemas.microsoft.com/office/drawing/2014/chart" uri="{C3380CC4-5D6E-409C-BE32-E72D297353CC}">
              <c16:uniqueId val="{00000001-7885-49D2-9FAA-F8B8408B531D}"/>
            </c:ext>
          </c:extLst>
        </c:ser>
        <c:ser>
          <c:idx val="1"/>
          <c:order val="1"/>
          <c:tx>
            <c:strRef>
              <c:f>'[160102_Kantonale Ausgangslage.xlsx]Grafik 2'!$C$6</c:f>
              <c:strCache>
                <c:ptCount val="1"/>
                <c:pt idx="0">
                  <c:v>BE</c:v>
                </c:pt>
              </c:strCache>
            </c:strRef>
          </c:tx>
          <c:spPr>
            <a:ln w="28575">
              <a:solidFill>
                <a:srgbClr val="EA6E08"/>
              </a:solidFill>
            </a:ln>
          </c:spPr>
          <c:marker>
            <c:symbol val="square"/>
            <c:size val="10"/>
            <c:spPr>
              <a:solidFill>
                <a:srgbClr val="EA6E08"/>
              </a:solidFill>
              <a:ln>
                <a:noFill/>
              </a:ln>
            </c:spPr>
          </c:marker>
          <c:dLbls>
            <c:dLbl>
              <c:idx val="0"/>
              <c:layout>
                <c:manualLayout>
                  <c:x val="-6.8187950250948974E-3"/>
                  <c:y val="-1.1693129945525554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2-7885-49D2-9FAA-F8B8408B531D}"/>
                </c:ext>
              </c:extLst>
            </c:dLbl>
            <c:spPr>
              <a:ln>
                <a:noFill/>
              </a:ln>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2'!$D$6</c:f>
              <c:numCache>
                <c:formatCode>0.00%</c:formatCode>
                <c:ptCount val="1"/>
                <c:pt idx="0">
                  <c:v>0.31710961303792889</c:v>
                </c:pt>
              </c:numCache>
            </c:numRef>
          </c:xVal>
          <c:yVal>
            <c:numRef>
              <c:f>'[160102_Kantonale Ausgangslage.xlsx]Grafik 2'!$E$6</c:f>
              <c:numCache>
                <c:formatCode>0.00%</c:formatCode>
                <c:ptCount val="1"/>
                <c:pt idx="0">
                  <c:v>0.1590039498564163</c:v>
                </c:pt>
              </c:numCache>
            </c:numRef>
          </c:yVal>
          <c:smooth val="0"/>
          <c:extLst>
            <c:ext xmlns:c16="http://schemas.microsoft.com/office/drawing/2014/chart" uri="{C3380CC4-5D6E-409C-BE32-E72D297353CC}">
              <c16:uniqueId val="{00000003-7885-49D2-9FAA-F8B8408B531D}"/>
            </c:ext>
          </c:extLst>
        </c:ser>
        <c:ser>
          <c:idx val="2"/>
          <c:order val="2"/>
          <c:tx>
            <c:strRef>
              <c:f>'[160102_Kantonale Ausgangslage.xlsx]Grafik 2'!$C$7</c:f>
              <c:strCache>
                <c:ptCount val="1"/>
                <c:pt idx="0">
                  <c:v>LU</c:v>
                </c:pt>
              </c:strCache>
            </c:strRef>
          </c:tx>
          <c:spPr>
            <a:ln w="0">
              <a:noFill/>
            </a:ln>
          </c:spPr>
          <c:marker>
            <c:symbol val="square"/>
            <c:size val="10"/>
            <c:spPr>
              <a:solidFill>
                <a:srgbClr val="EA6E08"/>
              </a:solidFill>
              <a:ln>
                <a:noFill/>
              </a:ln>
            </c:spPr>
          </c:marker>
          <c:dLbls>
            <c:dLbl>
              <c:idx val="0"/>
              <c:layout>
                <c:manualLayout>
                  <c:x val="-1.7982628783373145E-3"/>
                  <c:y val="-1.4318270902944445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4-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2'!$D$7</c:f>
              <c:numCache>
                <c:formatCode>0.00%</c:formatCode>
                <c:ptCount val="1"/>
                <c:pt idx="0">
                  <c:v>0.219845126704763</c:v>
                </c:pt>
              </c:numCache>
            </c:numRef>
          </c:xVal>
          <c:yVal>
            <c:numRef>
              <c:f>'[160102_Kantonale Ausgangslage.xlsx]Grafik 2'!$E$7</c:f>
              <c:numCache>
                <c:formatCode>0.00%</c:formatCode>
                <c:ptCount val="1"/>
                <c:pt idx="0">
                  <c:v>0.13858700735793869</c:v>
                </c:pt>
              </c:numCache>
            </c:numRef>
          </c:yVal>
          <c:smooth val="0"/>
          <c:extLst>
            <c:ext xmlns:c16="http://schemas.microsoft.com/office/drawing/2014/chart" uri="{C3380CC4-5D6E-409C-BE32-E72D297353CC}">
              <c16:uniqueId val="{00000005-7885-49D2-9FAA-F8B8408B531D}"/>
            </c:ext>
          </c:extLst>
        </c:ser>
        <c:ser>
          <c:idx val="3"/>
          <c:order val="3"/>
          <c:tx>
            <c:strRef>
              <c:f>'[160102_Kantonale Ausgangslage.xlsx]Grafik 2'!$C$8</c:f>
              <c:strCache>
                <c:ptCount val="1"/>
                <c:pt idx="0">
                  <c:v>UR</c:v>
                </c:pt>
              </c:strCache>
            </c:strRef>
          </c:tx>
          <c:spPr>
            <a:ln w="28575">
              <a:noFill/>
            </a:ln>
          </c:spPr>
          <c:marker>
            <c:symbol val="square"/>
            <c:size val="10"/>
            <c:spPr>
              <a:solidFill>
                <a:srgbClr val="EA6E08"/>
              </a:solidFill>
              <a:ln>
                <a:noFill/>
              </a:ln>
            </c:spPr>
          </c:marker>
          <c:dLbls>
            <c:dLbl>
              <c:idx val="0"/>
              <c:layout>
                <c:manualLayout>
                  <c:x val="-1.7727853010324648E-3"/>
                  <c:y val="3.7818399016676285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6-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2'!$D$8</c:f>
              <c:numCache>
                <c:formatCode>0.00%</c:formatCode>
                <c:ptCount val="1"/>
                <c:pt idx="0">
                  <c:v>0.12697182718025293</c:v>
                </c:pt>
              </c:numCache>
            </c:numRef>
          </c:xVal>
          <c:yVal>
            <c:numRef>
              <c:f>'[160102_Kantonale Ausgangslage.xlsx]Grafik 2'!$E$8</c:f>
              <c:numCache>
                <c:formatCode>0.00%</c:formatCode>
                <c:ptCount val="1"/>
                <c:pt idx="0">
                  <c:v>0.14701569377790022</c:v>
                </c:pt>
              </c:numCache>
            </c:numRef>
          </c:yVal>
          <c:smooth val="0"/>
          <c:extLst>
            <c:ext xmlns:c16="http://schemas.microsoft.com/office/drawing/2014/chart" uri="{C3380CC4-5D6E-409C-BE32-E72D297353CC}">
              <c16:uniqueId val="{00000007-7885-49D2-9FAA-F8B8408B531D}"/>
            </c:ext>
          </c:extLst>
        </c:ser>
        <c:ser>
          <c:idx val="4"/>
          <c:order val="4"/>
          <c:tx>
            <c:strRef>
              <c:f>'[160102_Kantonale Ausgangslage.xlsx]Grafik 2'!$C$9</c:f>
              <c:strCache>
                <c:ptCount val="1"/>
                <c:pt idx="0">
                  <c:v>SZ</c:v>
                </c:pt>
              </c:strCache>
            </c:strRef>
          </c:tx>
          <c:marker>
            <c:symbol val="square"/>
            <c:size val="10"/>
            <c:spPr>
              <a:solidFill>
                <a:srgbClr val="EA6E08"/>
              </a:solidFill>
              <a:ln>
                <a:noFill/>
              </a:ln>
            </c:spPr>
          </c:marker>
          <c:dLbls>
            <c:dLbl>
              <c:idx val="0"/>
              <c:layout>
                <c:manualLayout>
                  <c:x val="-7.2975738132388494E-3"/>
                  <c:y val="-5.6273423258559096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8-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2'!$D$9</c:f>
              <c:numCache>
                <c:formatCode>0.00%</c:formatCode>
                <c:ptCount val="1"/>
                <c:pt idx="0">
                  <c:v>0.4389087453121957</c:v>
                </c:pt>
              </c:numCache>
            </c:numRef>
          </c:xVal>
          <c:yVal>
            <c:numRef>
              <c:f>'[160102_Kantonale Ausgangslage.xlsx]Grafik 2'!$E$9</c:f>
              <c:numCache>
                <c:formatCode>0.00%</c:formatCode>
                <c:ptCount val="1"/>
                <c:pt idx="0">
                  <c:v>0.10037506065197689</c:v>
                </c:pt>
              </c:numCache>
            </c:numRef>
          </c:yVal>
          <c:smooth val="0"/>
          <c:extLst>
            <c:ext xmlns:c16="http://schemas.microsoft.com/office/drawing/2014/chart" uri="{C3380CC4-5D6E-409C-BE32-E72D297353CC}">
              <c16:uniqueId val="{00000009-7885-49D2-9FAA-F8B8408B531D}"/>
            </c:ext>
          </c:extLst>
        </c:ser>
        <c:ser>
          <c:idx val="5"/>
          <c:order val="5"/>
          <c:tx>
            <c:strRef>
              <c:f>'[160102_Kantonale Ausgangslage.xlsx]Grafik 2'!$C$11</c:f>
              <c:strCache>
                <c:ptCount val="1"/>
                <c:pt idx="0">
                  <c:v>NW</c:v>
                </c:pt>
              </c:strCache>
            </c:strRef>
          </c:tx>
          <c:marker>
            <c:symbol val="square"/>
            <c:size val="10"/>
            <c:spPr>
              <a:solidFill>
                <a:srgbClr val="EA6E08"/>
              </a:solidFill>
              <a:ln>
                <a:noFill/>
              </a:ln>
            </c:spPr>
          </c:marker>
          <c:dLbls>
            <c:dLbl>
              <c:idx val="0"/>
              <c:layout>
                <c:manualLayout>
                  <c:x val="-7.6657723265619575E-3"/>
                  <c:y val="1.1254684651711819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A-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2'!$D$11</c:f>
              <c:numCache>
                <c:formatCode>0.00%</c:formatCode>
                <c:ptCount val="1"/>
                <c:pt idx="0">
                  <c:v>0.3645790481114371</c:v>
                </c:pt>
              </c:numCache>
            </c:numRef>
          </c:xVal>
          <c:yVal>
            <c:numRef>
              <c:f>'[160102_Kantonale Ausgangslage.xlsx]Grafik 2'!$E$11</c:f>
              <c:numCache>
                <c:formatCode>0.00%</c:formatCode>
                <c:ptCount val="1"/>
                <c:pt idx="0">
                  <c:v>0.10134171601939794</c:v>
                </c:pt>
              </c:numCache>
            </c:numRef>
          </c:yVal>
          <c:smooth val="0"/>
          <c:extLst>
            <c:ext xmlns:c16="http://schemas.microsoft.com/office/drawing/2014/chart" uri="{C3380CC4-5D6E-409C-BE32-E72D297353CC}">
              <c16:uniqueId val="{0000000B-7885-49D2-9FAA-F8B8408B531D}"/>
            </c:ext>
          </c:extLst>
        </c:ser>
        <c:ser>
          <c:idx val="6"/>
          <c:order val="6"/>
          <c:tx>
            <c:strRef>
              <c:f>'[160102_Kantonale Ausgangslage.xlsx]Grafik 2'!$C$12</c:f>
              <c:strCache>
                <c:ptCount val="1"/>
                <c:pt idx="0">
                  <c:v>GL</c:v>
                </c:pt>
              </c:strCache>
            </c:strRef>
          </c:tx>
          <c:marker>
            <c:symbol val="square"/>
            <c:size val="10"/>
            <c:spPr>
              <a:solidFill>
                <a:srgbClr val="EA6E08"/>
              </a:solidFill>
              <a:ln>
                <a:noFill/>
              </a:ln>
            </c:spPr>
          </c:marker>
          <c:dLbls>
            <c:dLbl>
              <c:idx val="0"/>
              <c:layout>
                <c:manualLayout>
                  <c:x val="-7.0558240688603979E-3"/>
                  <c:y val="0"/>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C-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2'!$D$12</c:f>
              <c:numCache>
                <c:formatCode>0.00%</c:formatCode>
                <c:ptCount val="1"/>
                <c:pt idx="0">
                  <c:v>0.35759934102060109</c:v>
                </c:pt>
              </c:numCache>
            </c:numRef>
          </c:xVal>
          <c:yVal>
            <c:numRef>
              <c:f>'[160102_Kantonale Ausgangslage.xlsx]Grafik 2'!$E$12</c:f>
              <c:numCache>
                <c:formatCode>0.00%</c:formatCode>
                <c:ptCount val="1"/>
                <c:pt idx="0">
                  <c:v>0.13700315652093631</c:v>
                </c:pt>
              </c:numCache>
            </c:numRef>
          </c:yVal>
          <c:smooth val="0"/>
          <c:extLst>
            <c:ext xmlns:c16="http://schemas.microsoft.com/office/drawing/2014/chart" uri="{C3380CC4-5D6E-409C-BE32-E72D297353CC}">
              <c16:uniqueId val="{0000000D-7885-49D2-9FAA-F8B8408B531D}"/>
            </c:ext>
          </c:extLst>
        </c:ser>
        <c:ser>
          <c:idx val="7"/>
          <c:order val="7"/>
          <c:tx>
            <c:strRef>
              <c:f>'[160102_Kantonale Ausgangslage.xlsx]Grafik 2'!$C$13</c:f>
              <c:strCache>
                <c:ptCount val="1"/>
                <c:pt idx="0">
                  <c:v>ZG</c:v>
                </c:pt>
              </c:strCache>
            </c:strRef>
          </c:tx>
          <c:marker>
            <c:symbol val="square"/>
            <c:size val="10"/>
            <c:spPr>
              <a:solidFill>
                <a:srgbClr val="EA6E08"/>
              </a:solidFill>
              <a:ln>
                <a:noFill/>
              </a:ln>
            </c:spPr>
          </c:marker>
          <c:dLbls>
            <c:dLbl>
              <c:idx val="0"/>
              <c:layout>
                <c:manualLayout>
                  <c:x val="-4.5994633959371405E-3"/>
                  <c:y val="-6.6006600660066007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E-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2'!$D$13</c:f>
              <c:numCache>
                <c:formatCode>0.00%</c:formatCode>
                <c:ptCount val="1"/>
                <c:pt idx="0">
                  <c:v>0.79707709288281003</c:v>
                </c:pt>
              </c:numCache>
            </c:numRef>
          </c:xVal>
          <c:yVal>
            <c:numRef>
              <c:f>'[160102_Kantonale Ausgangslage.xlsx]Grafik 2'!$E$13</c:f>
              <c:numCache>
                <c:formatCode>0.00%</c:formatCode>
                <c:ptCount val="1"/>
                <c:pt idx="0">
                  <c:v>0.10215278991269353</c:v>
                </c:pt>
              </c:numCache>
            </c:numRef>
          </c:yVal>
          <c:smooth val="0"/>
          <c:extLst>
            <c:ext xmlns:c16="http://schemas.microsoft.com/office/drawing/2014/chart" uri="{C3380CC4-5D6E-409C-BE32-E72D297353CC}">
              <c16:uniqueId val="{0000000F-7885-49D2-9FAA-F8B8408B531D}"/>
            </c:ext>
          </c:extLst>
        </c:ser>
        <c:ser>
          <c:idx val="8"/>
          <c:order val="8"/>
          <c:tx>
            <c:strRef>
              <c:f>'[160102_Kantonale Ausgangslage.xlsx]Grafik 2'!$C$14</c:f>
              <c:strCache>
                <c:ptCount val="1"/>
                <c:pt idx="0">
                  <c:v>FR</c:v>
                </c:pt>
              </c:strCache>
            </c:strRef>
          </c:tx>
          <c:spPr>
            <a:ln>
              <a:noFill/>
            </a:ln>
          </c:spPr>
          <c:marker>
            <c:symbol val="square"/>
            <c:size val="10"/>
            <c:spPr>
              <a:solidFill>
                <a:srgbClr val="EA6E08"/>
              </a:solidFill>
              <a:ln>
                <a:noFill/>
              </a:ln>
            </c:spPr>
          </c:marker>
          <c:dLbls>
            <c:dLbl>
              <c:idx val="0"/>
              <c:layout>
                <c:manualLayout>
                  <c:x val="-2.2254883911837584E-3"/>
                  <c:y val="4.7639662217668112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0-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2'!$D$14</c:f>
              <c:numCache>
                <c:formatCode>0.00%</c:formatCode>
                <c:ptCount val="1"/>
                <c:pt idx="0">
                  <c:v>0.67426256762041437</c:v>
                </c:pt>
              </c:numCache>
            </c:numRef>
          </c:xVal>
          <c:yVal>
            <c:numRef>
              <c:f>'[160102_Kantonale Ausgangslage.xlsx]Grafik 2'!$E$14</c:f>
              <c:numCache>
                <c:formatCode>0.00%</c:formatCode>
                <c:ptCount val="1"/>
                <c:pt idx="0">
                  <c:v>0.11344167854400794</c:v>
                </c:pt>
              </c:numCache>
            </c:numRef>
          </c:yVal>
          <c:smooth val="0"/>
          <c:extLst>
            <c:ext xmlns:c16="http://schemas.microsoft.com/office/drawing/2014/chart" uri="{C3380CC4-5D6E-409C-BE32-E72D297353CC}">
              <c16:uniqueId val="{00000011-7885-49D2-9FAA-F8B8408B531D}"/>
            </c:ext>
          </c:extLst>
        </c:ser>
        <c:ser>
          <c:idx val="9"/>
          <c:order val="9"/>
          <c:tx>
            <c:strRef>
              <c:f>'[160102_Kantonale Ausgangslage.xlsx]Grafik 2'!$C$15</c:f>
              <c:strCache>
                <c:ptCount val="1"/>
                <c:pt idx="0">
                  <c:v>SO</c:v>
                </c:pt>
              </c:strCache>
            </c:strRef>
          </c:tx>
          <c:spPr>
            <a:ln>
              <a:noFill/>
            </a:ln>
          </c:spPr>
          <c:marker>
            <c:symbol val="square"/>
            <c:size val="10"/>
            <c:spPr>
              <a:solidFill>
                <a:srgbClr val="EA6E08"/>
              </a:solidFill>
              <a:ln>
                <a:noFill/>
              </a:ln>
            </c:spPr>
          </c:marker>
          <c:dLbls>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2'!$D$15</c:f>
              <c:numCache>
                <c:formatCode>0.00%</c:formatCode>
                <c:ptCount val="1"/>
                <c:pt idx="0">
                  <c:v>0.14133421837242408</c:v>
                </c:pt>
              </c:numCache>
            </c:numRef>
          </c:xVal>
          <c:yVal>
            <c:numRef>
              <c:f>'[160102_Kantonale Ausgangslage.xlsx]Grafik 2'!$E$15</c:f>
              <c:numCache>
                <c:formatCode>0.00%</c:formatCode>
                <c:ptCount val="1"/>
                <c:pt idx="0">
                  <c:v>0.20766574867261231</c:v>
                </c:pt>
              </c:numCache>
            </c:numRef>
          </c:yVal>
          <c:smooth val="0"/>
          <c:extLst>
            <c:ext xmlns:c16="http://schemas.microsoft.com/office/drawing/2014/chart" uri="{C3380CC4-5D6E-409C-BE32-E72D297353CC}">
              <c16:uniqueId val="{00000012-7885-49D2-9FAA-F8B8408B531D}"/>
            </c:ext>
          </c:extLst>
        </c:ser>
        <c:ser>
          <c:idx val="10"/>
          <c:order val="10"/>
          <c:tx>
            <c:strRef>
              <c:f>'[160102_Kantonale Ausgangslage.xlsx]Grafik 2'!$C$16</c:f>
              <c:strCache>
                <c:ptCount val="1"/>
                <c:pt idx="0">
                  <c:v>BS</c:v>
                </c:pt>
              </c:strCache>
            </c:strRef>
          </c:tx>
          <c:marker>
            <c:symbol val="square"/>
            <c:size val="10"/>
            <c:spPr>
              <a:solidFill>
                <a:srgbClr val="EA6E08"/>
              </a:solidFill>
              <a:ln>
                <a:noFill/>
              </a:ln>
            </c:spPr>
          </c:marker>
          <c:dLbls>
            <c:dLbl>
              <c:idx val="0"/>
              <c:layout>
                <c:manualLayout>
                  <c:x val="-5.2918680516452991E-3"/>
                  <c:y val="5.6370176366977149E-17"/>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3-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2'!$D$16</c:f>
              <c:numCache>
                <c:formatCode>0.00%</c:formatCode>
                <c:ptCount val="1"/>
                <c:pt idx="0">
                  <c:v>0.81134614273205152</c:v>
                </c:pt>
              </c:numCache>
            </c:numRef>
          </c:xVal>
          <c:yVal>
            <c:numRef>
              <c:f>'[160102_Kantonale Ausgangslage.xlsx]Grafik 2'!$E$16</c:f>
              <c:numCache>
                <c:formatCode>0.00%</c:formatCode>
                <c:ptCount val="1"/>
                <c:pt idx="0">
                  <c:v>0.14039992491319644</c:v>
                </c:pt>
              </c:numCache>
            </c:numRef>
          </c:yVal>
          <c:smooth val="0"/>
          <c:extLst>
            <c:ext xmlns:c16="http://schemas.microsoft.com/office/drawing/2014/chart" uri="{C3380CC4-5D6E-409C-BE32-E72D297353CC}">
              <c16:uniqueId val="{00000014-7885-49D2-9FAA-F8B8408B531D}"/>
            </c:ext>
          </c:extLst>
        </c:ser>
        <c:ser>
          <c:idx val="11"/>
          <c:order val="11"/>
          <c:tx>
            <c:strRef>
              <c:f>'[160102_Kantonale Ausgangslage.xlsx]Grafik 2'!$C$17</c:f>
              <c:strCache>
                <c:ptCount val="1"/>
                <c:pt idx="0">
                  <c:v>BL</c:v>
                </c:pt>
              </c:strCache>
            </c:strRef>
          </c:tx>
          <c:marker>
            <c:symbol val="square"/>
            <c:size val="10"/>
            <c:spPr>
              <a:solidFill>
                <a:srgbClr val="EA6E08"/>
              </a:solidFill>
              <a:ln>
                <a:noFill/>
              </a:ln>
            </c:spPr>
          </c:marker>
          <c:dLbls>
            <c:dLbl>
              <c:idx val="0"/>
              <c:layout>
                <c:manualLayout>
                  <c:x val="-5.2920069458198826E-3"/>
                  <c:y val="-3.0965621381235395E-4"/>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5-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2'!$D$17</c:f>
              <c:numCache>
                <c:formatCode>0.00%</c:formatCode>
                <c:ptCount val="1"/>
                <c:pt idx="0">
                  <c:v>0.51260318922697223</c:v>
                </c:pt>
              </c:numCache>
            </c:numRef>
          </c:xVal>
          <c:yVal>
            <c:numRef>
              <c:f>'[160102_Kantonale Ausgangslage.xlsx]Grafik 2'!$E$17</c:f>
              <c:numCache>
                <c:formatCode>0.00%</c:formatCode>
                <c:ptCount val="1"/>
                <c:pt idx="0">
                  <c:v>0.16461734960318067</c:v>
                </c:pt>
              </c:numCache>
            </c:numRef>
          </c:yVal>
          <c:smooth val="0"/>
          <c:extLst>
            <c:ext xmlns:c16="http://schemas.microsoft.com/office/drawing/2014/chart" uri="{C3380CC4-5D6E-409C-BE32-E72D297353CC}">
              <c16:uniqueId val="{00000016-7885-49D2-9FAA-F8B8408B531D}"/>
            </c:ext>
          </c:extLst>
        </c:ser>
        <c:ser>
          <c:idx val="12"/>
          <c:order val="12"/>
          <c:tx>
            <c:strRef>
              <c:f>'[160102_Kantonale Ausgangslage.xlsx]Grafik 2'!$C$18</c:f>
              <c:strCache>
                <c:ptCount val="1"/>
                <c:pt idx="0">
                  <c:v>SH</c:v>
                </c:pt>
              </c:strCache>
            </c:strRef>
          </c:tx>
          <c:marker>
            <c:symbol val="square"/>
            <c:size val="10"/>
            <c:spPr>
              <a:solidFill>
                <a:srgbClr val="EA6E08"/>
              </a:solidFill>
              <a:ln>
                <a:noFill/>
              </a:ln>
            </c:spPr>
          </c:marker>
          <c:dLbls>
            <c:dLbl>
              <c:idx val="0"/>
              <c:layout>
                <c:manualLayout>
                  <c:x val="-4.5994633959371405E-3"/>
                  <c:y val="-8.694686991268314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7-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2'!$D$18</c:f>
              <c:numCache>
                <c:formatCode>0.00%</c:formatCode>
                <c:ptCount val="1"/>
                <c:pt idx="0">
                  <c:v>0.70378939482236669</c:v>
                </c:pt>
              </c:numCache>
            </c:numRef>
          </c:xVal>
          <c:yVal>
            <c:numRef>
              <c:f>'[160102_Kantonale Ausgangslage.xlsx]Grafik 2'!$E$18</c:f>
              <c:numCache>
                <c:formatCode>0.00%</c:formatCode>
                <c:ptCount val="1"/>
                <c:pt idx="0">
                  <c:v>0.10269965619084308</c:v>
                </c:pt>
              </c:numCache>
            </c:numRef>
          </c:yVal>
          <c:smooth val="0"/>
          <c:extLst>
            <c:ext xmlns:c16="http://schemas.microsoft.com/office/drawing/2014/chart" uri="{C3380CC4-5D6E-409C-BE32-E72D297353CC}">
              <c16:uniqueId val="{00000018-7885-49D2-9FAA-F8B8408B531D}"/>
            </c:ext>
          </c:extLst>
        </c:ser>
        <c:ser>
          <c:idx val="13"/>
          <c:order val="13"/>
          <c:tx>
            <c:strRef>
              <c:f>'[160102_Kantonale Ausgangslage.xlsx]Grafik 2'!$C$19</c:f>
              <c:strCache>
                <c:ptCount val="1"/>
                <c:pt idx="0">
                  <c:v>AR</c:v>
                </c:pt>
              </c:strCache>
            </c:strRef>
          </c:tx>
          <c:spPr>
            <a:ln>
              <a:noFill/>
            </a:ln>
          </c:spPr>
          <c:marker>
            <c:symbol val="square"/>
            <c:size val="10"/>
            <c:spPr>
              <a:solidFill>
                <a:srgbClr val="EA6E08"/>
              </a:solidFill>
              <a:ln>
                <a:noFill/>
              </a:ln>
            </c:spPr>
          </c:marker>
          <c:dLbls>
            <c:dLbl>
              <c:idx val="0"/>
              <c:layout>
                <c:manualLayout>
                  <c:x val="-3.6806572041661037E-3"/>
                  <c:y val="-2.7281532834877824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9-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2'!$D$19</c:f>
              <c:numCache>
                <c:formatCode>0.00%</c:formatCode>
                <c:ptCount val="1"/>
                <c:pt idx="0">
                  <c:v>0.11971650453195586</c:v>
                </c:pt>
              </c:numCache>
            </c:numRef>
          </c:xVal>
          <c:yVal>
            <c:numRef>
              <c:f>'[160102_Kantonale Ausgangslage.xlsx]Grafik 2'!$E$19</c:f>
              <c:numCache>
                <c:formatCode>0.00%</c:formatCode>
                <c:ptCount val="1"/>
                <c:pt idx="0">
                  <c:v>0.12195907517595583</c:v>
                </c:pt>
              </c:numCache>
            </c:numRef>
          </c:yVal>
          <c:smooth val="0"/>
          <c:extLst>
            <c:ext xmlns:c16="http://schemas.microsoft.com/office/drawing/2014/chart" uri="{C3380CC4-5D6E-409C-BE32-E72D297353CC}">
              <c16:uniqueId val="{0000001A-7885-49D2-9FAA-F8B8408B531D}"/>
            </c:ext>
          </c:extLst>
        </c:ser>
        <c:ser>
          <c:idx val="14"/>
          <c:order val="14"/>
          <c:tx>
            <c:strRef>
              <c:f>'[160102_Kantonale Ausgangslage.xlsx]Grafik 2'!$C$20</c:f>
              <c:strCache>
                <c:ptCount val="1"/>
                <c:pt idx="0">
                  <c:v>AI</c:v>
                </c:pt>
              </c:strCache>
            </c:strRef>
          </c:tx>
          <c:marker>
            <c:symbol val="square"/>
            <c:size val="10"/>
            <c:spPr>
              <a:solidFill>
                <a:srgbClr val="EA6E08"/>
              </a:solidFill>
              <a:ln>
                <a:noFill/>
              </a:ln>
            </c:spPr>
          </c:marker>
          <c:dLbls>
            <c:dLbl>
              <c:idx val="0"/>
              <c:layout>
                <c:manualLayout>
                  <c:x val="-6.3180182134709014E-3"/>
                  <c:y val="-3.0747724123671703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B-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2'!$D$20</c:f>
              <c:numCache>
                <c:formatCode>0.00%</c:formatCode>
                <c:ptCount val="1"/>
                <c:pt idx="0">
                  <c:v>0.38953805380807183</c:v>
                </c:pt>
              </c:numCache>
            </c:numRef>
          </c:xVal>
          <c:yVal>
            <c:numRef>
              <c:f>'[160102_Kantonale Ausgangslage.xlsx]Grafik 2'!$E$20</c:f>
              <c:numCache>
                <c:formatCode>0.00%</c:formatCode>
                <c:ptCount val="1"/>
                <c:pt idx="0">
                  <c:v>0.10562192223876442</c:v>
                </c:pt>
              </c:numCache>
            </c:numRef>
          </c:yVal>
          <c:smooth val="0"/>
          <c:extLst>
            <c:ext xmlns:c16="http://schemas.microsoft.com/office/drawing/2014/chart" uri="{C3380CC4-5D6E-409C-BE32-E72D297353CC}">
              <c16:uniqueId val="{0000001C-7885-49D2-9FAA-F8B8408B531D}"/>
            </c:ext>
          </c:extLst>
        </c:ser>
        <c:ser>
          <c:idx val="15"/>
          <c:order val="15"/>
          <c:tx>
            <c:strRef>
              <c:f>'[160102_Kantonale Ausgangslage.xlsx]Grafik 2'!$C$21</c:f>
              <c:strCache>
                <c:ptCount val="1"/>
                <c:pt idx="0">
                  <c:v>SG</c:v>
                </c:pt>
              </c:strCache>
            </c:strRef>
          </c:tx>
          <c:marker>
            <c:symbol val="square"/>
            <c:size val="10"/>
            <c:spPr>
              <a:solidFill>
                <a:srgbClr val="EA6E08"/>
              </a:solidFill>
              <a:ln>
                <a:noFill/>
              </a:ln>
            </c:spPr>
          </c:marker>
          <c:dLbls>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2'!$D$21</c:f>
              <c:numCache>
                <c:formatCode>0.00%</c:formatCode>
                <c:ptCount val="1"/>
                <c:pt idx="0">
                  <c:v>0.23716654112004637</c:v>
                </c:pt>
              </c:numCache>
            </c:numRef>
          </c:xVal>
          <c:yVal>
            <c:numRef>
              <c:f>'[160102_Kantonale Ausgangslage.xlsx]Grafik 2'!$E$21</c:f>
              <c:numCache>
                <c:formatCode>0.00%</c:formatCode>
                <c:ptCount val="1"/>
                <c:pt idx="0">
                  <c:v>0.14956314986536121</c:v>
                </c:pt>
              </c:numCache>
            </c:numRef>
          </c:yVal>
          <c:smooth val="0"/>
          <c:extLst>
            <c:ext xmlns:c16="http://schemas.microsoft.com/office/drawing/2014/chart" uri="{C3380CC4-5D6E-409C-BE32-E72D297353CC}">
              <c16:uniqueId val="{0000001D-7885-49D2-9FAA-F8B8408B531D}"/>
            </c:ext>
          </c:extLst>
        </c:ser>
        <c:ser>
          <c:idx val="16"/>
          <c:order val="16"/>
          <c:tx>
            <c:strRef>
              <c:f>'[160102_Kantonale Ausgangslage.xlsx]Grafik 2'!$C$22</c:f>
              <c:strCache>
                <c:ptCount val="1"/>
                <c:pt idx="0">
                  <c:v>GR</c:v>
                </c:pt>
              </c:strCache>
            </c:strRef>
          </c:tx>
          <c:marker>
            <c:symbol val="square"/>
            <c:size val="10"/>
            <c:spPr>
              <a:solidFill>
                <a:srgbClr val="EA6E08"/>
              </a:solidFill>
              <a:ln>
                <a:noFill/>
              </a:ln>
            </c:spPr>
          </c:marker>
          <c:dLbls>
            <c:dLbl>
              <c:idx val="0"/>
              <c:layout>
                <c:manualLayout>
                  <c:x val="-4.0086177433360601E-3"/>
                  <c:y val="-3.0038347496251601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1E-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2'!$D$22</c:f>
              <c:numCache>
                <c:formatCode>0.00%</c:formatCode>
                <c:ptCount val="1"/>
                <c:pt idx="0">
                  <c:v>0.21538561829315159</c:v>
                </c:pt>
              </c:numCache>
            </c:numRef>
          </c:xVal>
          <c:yVal>
            <c:numRef>
              <c:f>'[160102_Kantonale Ausgangslage.xlsx]Grafik 2'!$E$22</c:f>
              <c:numCache>
                <c:formatCode>0.00%</c:formatCode>
                <c:ptCount val="1"/>
                <c:pt idx="0">
                  <c:v>0.17702604806655697</c:v>
                </c:pt>
              </c:numCache>
            </c:numRef>
          </c:yVal>
          <c:smooth val="0"/>
          <c:extLst>
            <c:ext xmlns:c16="http://schemas.microsoft.com/office/drawing/2014/chart" uri="{C3380CC4-5D6E-409C-BE32-E72D297353CC}">
              <c16:uniqueId val="{0000001F-7885-49D2-9FAA-F8B8408B531D}"/>
            </c:ext>
          </c:extLst>
        </c:ser>
        <c:ser>
          <c:idx val="17"/>
          <c:order val="17"/>
          <c:tx>
            <c:strRef>
              <c:f>'[160102_Kantonale Ausgangslage.xlsx]Grafik 2'!$C$23</c:f>
              <c:strCache>
                <c:ptCount val="1"/>
                <c:pt idx="0">
                  <c:v>AG</c:v>
                </c:pt>
              </c:strCache>
            </c:strRef>
          </c:tx>
          <c:marker>
            <c:symbol val="square"/>
            <c:size val="10"/>
            <c:spPr>
              <a:solidFill>
                <a:srgbClr val="EA6E08"/>
              </a:solidFill>
              <a:ln>
                <a:noFill/>
              </a:ln>
            </c:spPr>
          </c:marker>
          <c:dLbls>
            <c:dLbl>
              <c:idx val="0"/>
              <c:layout>
                <c:manualLayout>
                  <c:x val="-3.7259480495972766E-3"/>
                  <c:y val="4.8210200633802975E-4"/>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0-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2'!$D$23</c:f>
              <c:numCache>
                <c:formatCode>0.00%</c:formatCode>
                <c:ptCount val="1"/>
                <c:pt idx="0">
                  <c:v>7.509248983972637E-2</c:v>
                </c:pt>
              </c:numCache>
            </c:numRef>
          </c:xVal>
          <c:yVal>
            <c:numRef>
              <c:f>'[160102_Kantonale Ausgangslage.xlsx]Grafik 2'!$E$23</c:f>
              <c:numCache>
                <c:formatCode>0.00%</c:formatCode>
                <c:ptCount val="1"/>
                <c:pt idx="0">
                  <c:v>0.19874259663559135</c:v>
                </c:pt>
              </c:numCache>
            </c:numRef>
          </c:yVal>
          <c:smooth val="0"/>
          <c:extLst>
            <c:ext xmlns:c16="http://schemas.microsoft.com/office/drawing/2014/chart" uri="{C3380CC4-5D6E-409C-BE32-E72D297353CC}">
              <c16:uniqueId val="{00000021-7885-49D2-9FAA-F8B8408B531D}"/>
            </c:ext>
          </c:extLst>
        </c:ser>
        <c:ser>
          <c:idx val="18"/>
          <c:order val="18"/>
          <c:tx>
            <c:strRef>
              <c:f>'[160102_Kantonale Ausgangslage.xlsx]Grafik 2'!$C$24</c:f>
              <c:strCache>
                <c:ptCount val="1"/>
                <c:pt idx="0">
                  <c:v>TG</c:v>
                </c:pt>
              </c:strCache>
            </c:strRef>
          </c:tx>
          <c:marker>
            <c:symbol val="square"/>
            <c:size val="10"/>
            <c:spPr>
              <a:solidFill>
                <a:srgbClr val="EA6E08"/>
              </a:solidFill>
              <a:ln>
                <a:noFill/>
              </a:ln>
            </c:spPr>
          </c:marker>
          <c:dLbls>
            <c:dLbl>
              <c:idx val="0"/>
              <c:layout>
                <c:manualLayout>
                  <c:x val="-6.6984493576561109E-3"/>
                  <c:y val="-2.2354563870165194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2-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2'!$D$24</c:f>
              <c:numCache>
                <c:formatCode>0.00%</c:formatCode>
                <c:ptCount val="1"/>
                <c:pt idx="0">
                  <c:v>9.2920755303763938E-2</c:v>
                </c:pt>
              </c:numCache>
            </c:numRef>
          </c:xVal>
          <c:yVal>
            <c:numRef>
              <c:f>'[160102_Kantonale Ausgangslage.xlsx]Grafik 2'!$E$24</c:f>
              <c:numCache>
                <c:formatCode>0.00%</c:formatCode>
                <c:ptCount val="1"/>
                <c:pt idx="0">
                  <c:v>0.15397252458739091</c:v>
                </c:pt>
              </c:numCache>
            </c:numRef>
          </c:yVal>
          <c:smooth val="0"/>
          <c:extLst>
            <c:ext xmlns:c16="http://schemas.microsoft.com/office/drawing/2014/chart" uri="{C3380CC4-5D6E-409C-BE32-E72D297353CC}">
              <c16:uniqueId val="{00000023-7885-49D2-9FAA-F8B8408B531D}"/>
            </c:ext>
          </c:extLst>
        </c:ser>
        <c:ser>
          <c:idx val="19"/>
          <c:order val="19"/>
          <c:tx>
            <c:strRef>
              <c:f>'[160102_Kantonale Ausgangslage.xlsx]Grafik 2'!$C$25</c:f>
              <c:strCache>
                <c:ptCount val="1"/>
                <c:pt idx="0">
                  <c:v>TI</c:v>
                </c:pt>
              </c:strCache>
            </c:strRef>
          </c:tx>
          <c:marker>
            <c:symbol val="square"/>
            <c:size val="10"/>
            <c:spPr>
              <a:solidFill>
                <a:srgbClr val="EA6E08"/>
              </a:solidFill>
              <a:ln>
                <a:noFill/>
              </a:ln>
            </c:spPr>
          </c:marker>
          <c:dLbls>
            <c:dLbl>
              <c:idx val="0"/>
              <c:layout>
                <c:manualLayout>
                  <c:x val="-5.2744135231467086E-3"/>
                  <c:y val="-1.560147427506994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4-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2'!$D$25</c:f>
              <c:numCache>
                <c:formatCode>0.00%</c:formatCode>
                <c:ptCount val="1"/>
                <c:pt idx="0">
                  <c:v>0.31421309914411938</c:v>
                </c:pt>
              </c:numCache>
            </c:numRef>
          </c:xVal>
          <c:yVal>
            <c:numRef>
              <c:f>'[160102_Kantonale Ausgangslage.xlsx]Grafik 2'!$E$25</c:f>
              <c:numCache>
                <c:formatCode>0.00%</c:formatCode>
                <c:ptCount val="1"/>
                <c:pt idx="0">
                  <c:v>0.22213091542427549</c:v>
                </c:pt>
              </c:numCache>
            </c:numRef>
          </c:yVal>
          <c:smooth val="0"/>
          <c:extLst>
            <c:ext xmlns:c16="http://schemas.microsoft.com/office/drawing/2014/chart" uri="{C3380CC4-5D6E-409C-BE32-E72D297353CC}">
              <c16:uniqueId val="{00000025-7885-49D2-9FAA-F8B8408B531D}"/>
            </c:ext>
          </c:extLst>
        </c:ser>
        <c:ser>
          <c:idx val="20"/>
          <c:order val="20"/>
          <c:tx>
            <c:strRef>
              <c:f>'[160102_Kantonale Ausgangslage.xlsx]Grafik 2'!$C$26</c:f>
              <c:strCache>
                <c:ptCount val="1"/>
                <c:pt idx="0">
                  <c:v>VD</c:v>
                </c:pt>
              </c:strCache>
            </c:strRef>
          </c:tx>
          <c:marker>
            <c:symbol val="square"/>
            <c:size val="10"/>
            <c:spPr>
              <a:solidFill>
                <a:srgbClr val="EA6E08"/>
              </a:solidFill>
              <a:ln>
                <a:noFill/>
              </a:ln>
            </c:spPr>
          </c:marker>
          <c:dLbls>
            <c:dLbl>
              <c:idx val="0"/>
              <c:layout>
                <c:manualLayout>
                  <c:x val="-6.5448794753472988E-3"/>
                  <c:y val="-4.6097208146012262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6-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2'!$D$26</c:f>
              <c:numCache>
                <c:formatCode>0.00%</c:formatCode>
                <c:ptCount val="1"/>
                <c:pt idx="0">
                  <c:v>0.81786889469813018</c:v>
                </c:pt>
              </c:numCache>
            </c:numRef>
          </c:xVal>
          <c:yVal>
            <c:numRef>
              <c:f>'[160102_Kantonale Ausgangslage.xlsx]Grafik 2'!$E$26</c:f>
              <c:numCache>
                <c:formatCode>0.00%</c:formatCode>
                <c:ptCount val="1"/>
                <c:pt idx="0">
                  <c:v>0.11620567154199027</c:v>
                </c:pt>
              </c:numCache>
            </c:numRef>
          </c:yVal>
          <c:smooth val="0"/>
          <c:extLst>
            <c:ext xmlns:c16="http://schemas.microsoft.com/office/drawing/2014/chart" uri="{C3380CC4-5D6E-409C-BE32-E72D297353CC}">
              <c16:uniqueId val="{00000027-7885-49D2-9FAA-F8B8408B531D}"/>
            </c:ext>
          </c:extLst>
        </c:ser>
        <c:ser>
          <c:idx val="21"/>
          <c:order val="21"/>
          <c:tx>
            <c:strRef>
              <c:f>'[160102_Kantonale Ausgangslage.xlsx]Grafik 2'!$C$27</c:f>
              <c:strCache>
                <c:ptCount val="1"/>
                <c:pt idx="0">
                  <c:v>VS</c:v>
                </c:pt>
              </c:strCache>
            </c:strRef>
          </c:tx>
          <c:marker>
            <c:symbol val="square"/>
            <c:size val="10"/>
            <c:spPr>
              <a:solidFill>
                <a:srgbClr val="EA6E08"/>
              </a:solidFill>
              <a:ln>
                <a:noFill/>
              </a:ln>
            </c:spPr>
          </c:marker>
          <c:dLbls>
            <c:dLbl>
              <c:idx val="0"/>
              <c:layout>
                <c:manualLayout>
                  <c:x val="-7.0386276456723094E-3"/>
                  <c:y val="-6.1369048199294768E-4"/>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8-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2'!$D$27</c:f>
              <c:numCache>
                <c:formatCode>0.00%</c:formatCode>
                <c:ptCount val="1"/>
                <c:pt idx="0">
                  <c:v>6.7639213315288341E-2</c:v>
                </c:pt>
              </c:numCache>
            </c:numRef>
          </c:xVal>
          <c:yVal>
            <c:numRef>
              <c:f>'[160102_Kantonale Ausgangslage.xlsx]Grafik 2'!$E$27</c:f>
              <c:numCache>
                <c:formatCode>0.00%</c:formatCode>
                <c:ptCount val="1"/>
                <c:pt idx="0">
                  <c:v>0.22549924768064186</c:v>
                </c:pt>
              </c:numCache>
            </c:numRef>
          </c:yVal>
          <c:smooth val="0"/>
          <c:extLst>
            <c:ext xmlns:c16="http://schemas.microsoft.com/office/drawing/2014/chart" uri="{C3380CC4-5D6E-409C-BE32-E72D297353CC}">
              <c16:uniqueId val="{00000029-7885-49D2-9FAA-F8B8408B531D}"/>
            </c:ext>
          </c:extLst>
        </c:ser>
        <c:ser>
          <c:idx val="22"/>
          <c:order val="22"/>
          <c:tx>
            <c:strRef>
              <c:f>'[160102_Kantonale Ausgangslage.xlsx]Grafik 2'!$C$28</c:f>
              <c:strCache>
                <c:ptCount val="1"/>
                <c:pt idx="0">
                  <c:v>NE</c:v>
                </c:pt>
              </c:strCache>
            </c:strRef>
          </c:tx>
          <c:spPr>
            <a:ln>
              <a:noFill/>
            </a:ln>
          </c:spPr>
          <c:marker>
            <c:symbol val="square"/>
            <c:size val="10"/>
            <c:spPr>
              <a:solidFill>
                <a:srgbClr val="EA6E08"/>
              </a:solidFill>
              <a:ln>
                <a:noFill/>
              </a:ln>
            </c:spPr>
          </c:marker>
          <c:dLbls>
            <c:dLbl>
              <c:idx val="0"/>
              <c:layout>
                <c:manualLayout>
                  <c:x val="-9.1954022988505746E-3"/>
                  <c:y val="-2.2008251187969008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A-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2'!$D$28</c:f>
              <c:numCache>
                <c:formatCode>0.00%</c:formatCode>
                <c:ptCount val="1"/>
                <c:pt idx="0">
                  <c:v>0.78335379867995436</c:v>
                </c:pt>
              </c:numCache>
            </c:numRef>
          </c:xVal>
          <c:yVal>
            <c:numRef>
              <c:f>'[160102_Kantonale Ausgangslage.xlsx]Grafik 2'!$E$28</c:f>
              <c:numCache>
                <c:formatCode>0.00%</c:formatCode>
                <c:ptCount val="1"/>
                <c:pt idx="0">
                  <c:v>0.12276297057805323</c:v>
                </c:pt>
              </c:numCache>
            </c:numRef>
          </c:yVal>
          <c:smooth val="0"/>
          <c:extLst>
            <c:ext xmlns:c16="http://schemas.microsoft.com/office/drawing/2014/chart" uri="{C3380CC4-5D6E-409C-BE32-E72D297353CC}">
              <c16:uniqueId val="{0000002B-7885-49D2-9FAA-F8B8408B531D}"/>
            </c:ext>
          </c:extLst>
        </c:ser>
        <c:ser>
          <c:idx val="23"/>
          <c:order val="23"/>
          <c:tx>
            <c:strRef>
              <c:f>'[160102_Kantonale Ausgangslage.xlsx]Grafik 2'!$C$29</c:f>
              <c:strCache>
                <c:ptCount val="1"/>
                <c:pt idx="0">
                  <c:v>GE</c:v>
                </c:pt>
              </c:strCache>
            </c:strRef>
          </c:tx>
          <c:spPr>
            <a:ln>
              <a:noFill/>
            </a:ln>
          </c:spPr>
          <c:marker>
            <c:symbol val="square"/>
            <c:size val="10"/>
            <c:spPr>
              <a:solidFill>
                <a:srgbClr val="EA6E08"/>
              </a:solidFill>
              <a:ln>
                <a:noFill/>
              </a:ln>
            </c:spPr>
          </c:marker>
          <c:dLbls>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2'!$D$29</c:f>
              <c:numCache>
                <c:formatCode>0.00%</c:formatCode>
                <c:ptCount val="1"/>
                <c:pt idx="0">
                  <c:v>0.65795607828064739</c:v>
                </c:pt>
              </c:numCache>
            </c:numRef>
          </c:xVal>
          <c:yVal>
            <c:numRef>
              <c:f>'[160102_Kantonale Ausgangslage.xlsx]Grafik 2'!$E$29</c:f>
              <c:numCache>
                <c:formatCode>0.00%</c:formatCode>
                <c:ptCount val="1"/>
                <c:pt idx="0">
                  <c:v>0.16061341057454964</c:v>
                </c:pt>
              </c:numCache>
            </c:numRef>
          </c:yVal>
          <c:smooth val="0"/>
          <c:extLst>
            <c:ext xmlns:c16="http://schemas.microsoft.com/office/drawing/2014/chart" uri="{C3380CC4-5D6E-409C-BE32-E72D297353CC}">
              <c16:uniqueId val="{0000002C-7885-49D2-9FAA-F8B8408B531D}"/>
            </c:ext>
          </c:extLst>
        </c:ser>
        <c:ser>
          <c:idx val="24"/>
          <c:order val="24"/>
          <c:tx>
            <c:strRef>
              <c:f>'[160102_Kantonale Ausgangslage.xlsx]Grafik 2'!$C$30</c:f>
              <c:strCache>
                <c:ptCount val="1"/>
                <c:pt idx="0">
                  <c:v>JU</c:v>
                </c:pt>
              </c:strCache>
            </c:strRef>
          </c:tx>
          <c:marker>
            <c:symbol val="square"/>
            <c:size val="10"/>
            <c:spPr>
              <a:solidFill>
                <a:srgbClr val="EA6E08"/>
              </a:solidFill>
              <a:ln>
                <a:noFill/>
              </a:ln>
            </c:spPr>
          </c:marker>
          <c:dLbls>
            <c:dLbl>
              <c:idx val="0"/>
              <c:layout>
                <c:manualLayout>
                  <c:x val="-3.0651017223844133E-3"/>
                  <c:y val="-1.9963107675429127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2D-7885-49D2-9FAA-F8B8408B531D}"/>
                </c:ext>
              </c:extLst>
            </c:dLbl>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2'!$D$30</c:f>
              <c:numCache>
                <c:formatCode>0.00%</c:formatCode>
                <c:ptCount val="1"/>
                <c:pt idx="0">
                  <c:v>0.24671178101778152</c:v>
                </c:pt>
              </c:numCache>
            </c:numRef>
          </c:xVal>
          <c:yVal>
            <c:numRef>
              <c:f>'[160102_Kantonale Ausgangslage.xlsx]Grafik 2'!$E$30</c:f>
              <c:numCache>
                <c:formatCode>0.00%</c:formatCode>
                <c:ptCount val="1"/>
                <c:pt idx="0">
                  <c:v>0.1939229401470805</c:v>
                </c:pt>
              </c:numCache>
            </c:numRef>
          </c:yVal>
          <c:smooth val="0"/>
          <c:extLst>
            <c:ext xmlns:c16="http://schemas.microsoft.com/office/drawing/2014/chart" uri="{C3380CC4-5D6E-409C-BE32-E72D297353CC}">
              <c16:uniqueId val="{0000002E-7885-49D2-9FAA-F8B8408B531D}"/>
            </c:ext>
          </c:extLst>
        </c:ser>
        <c:ser>
          <c:idx val="25"/>
          <c:order val="25"/>
          <c:tx>
            <c:strRef>
              <c:f>'[160102_Kantonale Ausgangslage.xlsx]Grafik 2'!$C$10</c:f>
              <c:strCache>
                <c:ptCount val="1"/>
                <c:pt idx="0">
                  <c:v>OW</c:v>
                </c:pt>
              </c:strCache>
            </c:strRef>
          </c:tx>
          <c:marker>
            <c:symbol val="square"/>
            <c:size val="10"/>
            <c:spPr>
              <a:solidFill>
                <a:srgbClr val="EA6E08"/>
              </a:solidFill>
              <a:ln>
                <a:noFill/>
              </a:ln>
            </c:spPr>
          </c:marker>
          <c:dLbls>
            <c:spPr>
              <a:noFill/>
              <a:ln>
                <a:noFill/>
              </a:ln>
              <a:effectLst/>
            </c:spPr>
            <c:txPr>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xVal>
            <c:numRef>
              <c:f>'[160102_Kantonale Ausgangslage.xlsx]Grafik 2'!$D$10</c:f>
              <c:numCache>
                <c:formatCode>0.00%</c:formatCode>
                <c:ptCount val="1"/>
                <c:pt idx="0">
                  <c:v>0.15505716386494039</c:v>
                </c:pt>
              </c:numCache>
            </c:numRef>
          </c:xVal>
          <c:yVal>
            <c:numRef>
              <c:f>'[160102_Kantonale Ausgangslage.xlsx]Grafik 2'!$E$10</c:f>
              <c:numCache>
                <c:formatCode>0.00%</c:formatCode>
                <c:ptCount val="1"/>
                <c:pt idx="0">
                  <c:v>0.11889846165048022</c:v>
                </c:pt>
              </c:numCache>
            </c:numRef>
          </c:yVal>
          <c:smooth val="0"/>
          <c:extLst>
            <c:ext xmlns:c16="http://schemas.microsoft.com/office/drawing/2014/chart" uri="{C3380CC4-5D6E-409C-BE32-E72D297353CC}">
              <c16:uniqueId val="{0000002F-7885-49D2-9FAA-F8B8408B531D}"/>
            </c:ext>
          </c:extLst>
        </c:ser>
        <c:ser>
          <c:idx val="26"/>
          <c:order val="26"/>
          <c:tx>
            <c:strRef>
              <c:f>'[160102_Kantonale Ausgangslage.xlsx]Grafik 2'!$C$31</c:f>
              <c:strCache>
                <c:ptCount val="1"/>
                <c:pt idx="0">
                  <c:v>CH</c:v>
                </c:pt>
              </c:strCache>
            </c:strRef>
          </c:tx>
          <c:spPr>
            <a:ln>
              <a:noFill/>
            </a:ln>
          </c:spPr>
          <c:marker>
            <c:symbol val="square"/>
            <c:size val="10"/>
            <c:spPr>
              <a:solidFill>
                <a:srgbClr val="B2071B">
                  <a:alpha val="95000"/>
                </a:srgbClr>
              </a:solidFill>
            </c:spPr>
          </c:marker>
          <c:dLbls>
            <c:dLbl>
              <c:idx val="0"/>
              <c:layout>
                <c:manualLayout>
                  <c:x val="0"/>
                  <c:y val="-3.3012376781953512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30-7885-49D2-9FAA-F8B8408B531D}"/>
                </c:ext>
              </c:extLst>
            </c:dLbl>
            <c:spPr>
              <a:noFill/>
              <a:ln>
                <a:noFill/>
              </a:ln>
              <a:effectLst/>
            </c:spPr>
            <c:txPr>
              <a:bodyPr wrap="square" lIns="38100" tIns="19050" rIns="38100" bIns="19050" anchor="ctr">
                <a:spAutoFit/>
              </a:bodyPr>
              <a:lstStyle/>
              <a:p>
                <a:pPr>
                  <a:defRPr sz="1400"/>
                </a:pPr>
                <a:endParaRPr lang="de-DE"/>
              </a:p>
            </c:txPr>
            <c:showLegendKey val="0"/>
            <c:showVal val="0"/>
            <c:showCatName val="0"/>
            <c:showSerName val="1"/>
            <c:showPercent val="0"/>
            <c:showBubbleSize val="0"/>
            <c:showLeaderLines val="0"/>
            <c:extLst>
              <c:ext xmlns:c15="http://schemas.microsoft.com/office/drawing/2012/chart" uri="{CE6537A1-D6FC-4f65-9D91-7224C49458BB}">
                <c15:showLeaderLines val="1"/>
              </c:ext>
            </c:extLst>
          </c:dLbls>
          <c:xVal>
            <c:numRef>
              <c:f>'[160102_Kantonale Ausgangslage.xlsx]Grafik 2'!$D$31</c:f>
              <c:numCache>
                <c:formatCode>0.00%</c:formatCode>
                <c:ptCount val="1"/>
                <c:pt idx="0">
                  <c:v>0.54954301152300766</c:v>
                </c:pt>
              </c:numCache>
            </c:numRef>
          </c:xVal>
          <c:yVal>
            <c:numRef>
              <c:f>'[160102_Kantonale Ausgangslage.xlsx]Grafik 2'!$E$31</c:f>
              <c:numCache>
                <c:formatCode>0.00%</c:formatCode>
                <c:ptCount val="1"/>
                <c:pt idx="0">
                  <c:v>0.14614463496272426</c:v>
                </c:pt>
              </c:numCache>
            </c:numRef>
          </c:yVal>
          <c:smooth val="0"/>
          <c:extLst>
            <c:ext xmlns:c16="http://schemas.microsoft.com/office/drawing/2014/chart" uri="{C3380CC4-5D6E-409C-BE32-E72D297353CC}">
              <c16:uniqueId val="{00000031-7885-49D2-9FAA-F8B8408B531D}"/>
            </c:ext>
          </c:extLst>
        </c:ser>
        <c:dLbls>
          <c:showLegendKey val="0"/>
          <c:showVal val="0"/>
          <c:showCatName val="0"/>
          <c:showSerName val="0"/>
          <c:showPercent val="0"/>
          <c:showBubbleSize val="0"/>
        </c:dLbls>
        <c:axId val="431171064"/>
        <c:axId val="431170280"/>
      </c:scatterChart>
      <c:valAx>
        <c:axId val="431171064"/>
        <c:scaling>
          <c:orientation val="minMax"/>
        </c:scaling>
        <c:delete val="0"/>
        <c:axPos val="b"/>
        <c:title>
          <c:tx>
            <c:rich>
              <a:bodyPr/>
              <a:lstStyle/>
              <a:p>
                <a:pPr>
                  <a:defRPr sz="1600"/>
                </a:pPr>
                <a:r>
                  <a:rPr lang="de-CH" sz="1100" b="1" i="0" baseline="0" dirty="0">
                    <a:effectLst/>
                  </a:rPr>
                  <a:t>Anteil Gewinne von Statusgesellschaften an der gesamten Gewinnsteuerbasis</a:t>
                </a:r>
                <a:endParaRPr lang="de-CH" sz="1100" dirty="0">
                  <a:effectLst/>
                </a:endParaRPr>
              </a:p>
            </c:rich>
          </c:tx>
          <c:layout>
            <c:manualLayout>
              <c:xMode val="edge"/>
              <c:yMode val="edge"/>
              <c:x val="0.20339562826736279"/>
              <c:y val="0.94397421507548496"/>
            </c:manualLayout>
          </c:layout>
          <c:overlay val="0"/>
        </c:title>
        <c:numFmt formatCode="0%" sourceLinked="0"/>
        <c:majorTickMark val="out"/>
        <c:minorTickMark val="none"/>
        <c:tickLblPos val="nextTo"/>
        <c:txPr>
          <a:bodyPr/>
          <a:lstStyle/>
          <a:p>
            <a:pPr>
              <a:defRPr sz="1600" b="0"/>
            </a:pPr>
            <a:endParaRPr lang="de-DE"/>
          </a:p>
        </c:txPr>
        <c:crossAx val="431170280"/>
        <c:crosses val="autoZero"/>
        <c:crossBetween val="midCat"/>
      </c:valAx>
      <c:valAx>
        <c:axId val="431170280"/>
        <c:scaling>
          <c:orientation val="minMax"/>
          <c:min val="0.1"/>
        </c:scaling>
        <c:delete val="0"/>
        <c:axPos val="l"/>
        <c:title>
          <c:tx>
            <c:rich>
              <a:bodyPr rot="-5400000" vert="horz"/>
              <a:lstStyle/>
              <a:p>
                <a:pPr>
                  <a:defRPr sz="1600"/>
                </a:pPr>
                <a:r>
                  <a:rPr lang="de-CH" sz="1600"/>
                  <a:t>Durchschn. steuerliche</a:t>
                </a:r>
                <a:r>
                  <a:rPr lang="de-CH" sz="1600" baseline="0"/>
                  <a:t> Ausschöpfung aller Gewinne</a:t>
                </a:r>
                <a:endParaRPr lang="de-CH" sz="1600"/>
              </a:p>
            </c:rich>
          </c:tx>
          <c:overlay val="0"/>
        </c:title>
        <c:numFmt formatCode="0%" sourceLinked="0"/>
        <c:majorTickMark val="out"/>
        <c:minorTickMark val="none"/>
        <c:tickLblPos val="nextTo"/>
        <c:txPr>
          <a:bodyPr/>
          <a:lstStyle/>
          <a:p>
            <a:pPr>
              <a:defRPr sz="1600" b="0"/>
            </a:pPr>
            <a:endParaRPr lang="de-DE"/>
          </a:p>
        </c:txPr>
        <c:crossAx val="431171064"/>
        <c:crosses val="autoZero"/>
        <c:crossBetween val="midCat"/>
      </c:valAx>
      <c:spPr>
        <a:ln>
          <a:noFill/>
        </a:ln>
      </c:spPr>
    </c:plotArea>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07453BC1-4847-4931-85C4-060EC0E653FD}" type="datetimeFigureOut">
              <a:rPr lang="de-CH" smtClean="0"/>
              <a:t>01.12.2016</a:t>
            </a:fld>
            <a:endParaRPr lang="de-CH"/>
          </a:p>
        </p:txBody>
      </p:sp>
      <p:sp>
        <p:nvSpPr>
          <p:cNvPr id="4" name="Folienbildplatzhalt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EADFA09-3A78-41D3-89E8-0F8C52BBE0BA}" type="slidenum">
              <a:rPr lang="de-CH" smtClean="0"/>
              <a:t>‹Nr.›</a:t>
            </a:fld>
            <a:endParaRPr lang="de-CH"/>
          </a:p>
        </p:txBody>
      </p:sp>
    </p:spTree>
    <p:extLst>
      <p:ext uri="{BB962C8B-B14F-4D97-AF65-F5344CB8AC3E}">
        <p14:creationId xmlns:p14="http://schemas.microsoft.com/office/powerpoint/2010/main" val="3726948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Ein wichtiges Element der Schweizerischen Unternehmensbesteuerung steht international in der Kritik</a:t>
            </a:r>
          </a:p>
          <a:p>
            <a:pPr marL="171436" indent="-171436">
              <a:buFontTx/>
              <a:buChar char="-"/>
            </a:pPr>
            <a:r>
              <a:rPr lang="de-DE" baseline="0" dirty="0"/>
              <a:t>Element ist zentral </a:t>
            </a:r>
          </a:p>
          <a:p>
            <a:pPr marL="628599" lvl="1" indent="-171436">
              <a:buFontTx/>
              <a:buChar char="-"/>
            </a:pPr>
            <a:r>
              <a:rPr lang="de-DE" baseline="0" dirty="0"/>
              <a:t>für die steuerliche Attraktivität </a:t>
            </a:r>
          </a:p>
          <a:p>
            <a:pPr marL="628599" lvl="1" indent="-171436">
              <a:buFontTx/>
              <a:buChar char="-"/>
            </a:pPr>
            <a:r>
              <a:rPr lang="de-DE" baseline="0" dirty="0"/>
              <a:t>und für die finanzielle Ergiebigkeit der Unternehmenssteuern in der Schweiz</a:t>
            </a:r>
          </a:p>
          <a:p>
            <a:pPr marL="171436" indent="-171436">
              <a:buFontTx/>
              <a:buChar char="-"/>
            </a:pPr>
            <a:r>
              <a:rPr lang="de-DE" dirty="0"/>
              <a:t>Ohne internationale Akzeptanz</a:t>
            </a:r>
            <a:r>
              <a:rPr lang="de-DE" baseline="0" dirty="0"/>
              <a:t> funktioniert das Element nicht</a:t>
            </a:r>
            <a:endParaRPr lang="de-DE"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a:t>
            </a:fld>
            <a:endParaRPr lang="de-CH"/>
          </a:p>
        </p:txBody>
      </p:sp>
    </p:spTree>
    <p:extLst>
      <p:ext uri="{BB962C8B-B14F-4D97-AF65-F5344CB8AC3E}">
        <p14:creationId xmlns:p14="http://schemas.microsoft.com/office/powerpoint/2010/main" val="1879667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10</a:t>
            </a:fld>
            <a:endParaRPr lang="de-CH"/>
          </a:p>
        </p:txBody>
      </p:sp>
    </p:spTree>
    <p:extLst>
      <p:ext uri="{BB962C8B-B14F-4D97-AF65-F5344CB8AC3E}">
        <p14:creationId xmlns:p14="http://schemas.microsoft.com/office/powerpoint/2010/main" val="1262975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lienbildplatzhalter 1"/>
          <p:cNvSpPr>
            <a:spLocks noGrp="1" noRot="1" noChangeAspect="1" noTextEdit="1"/>
          </p:cNvSpPr>
          <p:nvPr>
            <p:ph type="sldImg"/>
          </p:nvPr>
        </p:nvSpPr>
        <p:spPr bwMode="auto">
          <a:xfrm>
            <a:off x="2325688" y="536575"/>
            <a:ext cx="4783137" cy="26908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endParaRPr lang="de-CH" i="0" baseline="0" dirty="0"/>
          </a:p>
        </p:txBody>
      </p:sp>
      <p:sp>
        <p:nvSpPr>
          <p:cNvPr id="50180"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900">
                <a:solidFill>
                  <a:schemeClr val="tx1"/>
                </a:solidFill>
                <a:latin typeface="Arial" charset="0"/>
              </a:defRPr>
            </a:lvl1pPr>
            <a:lvl2pPr marL="716680" indent="-275645" eaLnBrk="0" hangingPunct="0">
              <a:defRPr sz="1900">
                <a:solidFill>
                  <a:schemeClr val="tx1"/>
                </a:solidFill>
                <a:latin typeface="Arial" charset="0"/>
              </a:defRPr>
            </a:lvl2pPr>
            <a:lvl3pPr marL="1102587" indent="-220517" eaLnBrk="0" hangingPunct="0">
              <a:defRPr sz="1900">
                <a:solidFill>
                  <a:schemeClr val="tx1"/>
                </a:solidFill>
                <a:latin typeface="Arial" charset="0"/>
              </a:defRPr>
            </a:lvl3pPr>
            <a:lvl4pPr marL="1543622" indent="-220517" eaLnBrk="0" hangingPunct="0">
              <a:defRPr sz="1900">
                <a:solidFill>
                  <a:schemeClr val="tx1"/>
                </a:solidFill>
                <a:latin typeface="Arial" charset="0"/>
              </a:defRPr>
            </a:lvl4pPr>
            <a:lvl5pPr marL="1984656" indent="-220517" eaLnBrk="0" hangingPunct="0">
              <a:defRPr sz="1900">
                <a:solidFill>
                  <a:schemeClr val="tx1"/>
                </a:solidFill>
                <a:latin typeface="Arial" charset="0"/>
              </a:defRPr>
            </a:lvl5pPr>
            <a:lvl6pPr marL="2425691" indent="-220517" eaLnBrk="0" fontAlgn="base" hangingPunct="0">
              <a:spcBef>
                <a:spcPct val="0"/>
              </a:spcBef>
              <a:spcAft>
                <a:spcPct val="0"/>
              </a:spcAft>
              <a:defRPr sz="1900">
                <a:solidFill>
                  <a:schemeClr val="tx1"/>
                </a:solidFill>
                <a:latin typeface="Arial" charset="0"/>
              </a:defRPr>
            </a:lvl6pPr>
            <a:lvl7pPr marL="2866728" indent="-220517" eaLnBrk="0" fontAlgn="base" hangingPunct="0">
              <a:spcBef>
                <a:spcPct val="0"/>
              </a:spcBef>
              <a:spcAft>
                <a:spcPct val="0"/>
              </a:spcAft>
              <a:defRPr sz="1900">
                <a:solidFill>
                  <a:schemeClr val="tx1"/>
                </a:solidFill>
                <a:latin typeface="Arial" charset="0"/>
              </a:defRPr>
            </a:lvl7pPr>
            <a:lvl8pPr marL="3307762" indent="-220517" eaLnBrk="0" fontAlgn="base" hangingPunct="0">
              <a:spcBef>
                <a:spcPct val="0"/>
              </a:spcBef>
              <a:spcAft>
                <a:spcPct val="0"/>
              </a:spcAft>
              <a:defRPr sz="1900">
                <a:solidFill>
                  <a:schemeClr val="tx1"/>
                </a:solidFill>
                <a:latin typeface="Arial" charset="0"/>
              </a:defRPr>
            </a:lvl8pPr>
            <a:lvl9pPr marL="3748796" indent="-220517" eaLnBrk="0" fontAlgn="base" hangingPunct="0">
              <a:spcBef>
                <a:spcPct val="0"/>
              </a:spcBef>
              <a:spcAft>
                <a:spcPct val="0"/>
              </a:spcAft>
              <a:defRPr sz="1900">
                <a:solidFill>
                  <a:schemeClr val="tx1"/>
                </a:solidFill>
                <a:latin typeface="Arial" charset="0"/>
              </a:defRPr>
            </a:lvl9pPr>
          </a:lstStyle>
          <a:p>
            <a:pPr eaLnBrk="1" hangingPunct="1">
              <a:defRPr/>
            </a:pPr>
            <a:fld id="{0EFC6E06-F06B-4EEC-BE7B-BD43FD815B20}" type="slidenum">
              <a:rPr lang="de-CH" sz="1300"/>
              <a:pPr eaLnBrk="1" hangingPunct="1">
                <a:defRPr/>
              </a:pPr>
              <a:t>11</a:t>
            </a:fld>
            <a:endParaRPr lang="de-CH" sz="1300"/>
          </a:p>
        </p:txBody>
      </p:sp>
    </p:spTree>
    <p:extLst>
      <p:ext uri="{BB962C8B-B14F-4D97-AF65-F5344CB8AC3E}">
        <p14:creationId xmlns:p14="http://schemas.microsoft.com/office/powerpoint/2010/main" val="1179713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57175" y="785813"/>
            <a:ext cx="6977063" cy="392588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12</a:t>
            </a:fld>
            <a:endParaRPr lang="de-CH"/>
          </a:p>
        </p:txBody>
      </p:sp>
    </p:spTree>
    <p:extLst>
      <p:ext uri="{BB962C8B-B14F-4D97-AF65-F5344CB8AC3E}">
        <p14:creationId xmlns:p14="http://schemas.microsoft.com/office/powerpoint/2010/main" val="2835481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14</a:t>
            </a:fld>
            <a:endParaRPr lang="de-CH"/>
          </a:p>
        </p:txBody>
      </p:sp>
    </p:spTree>
    <p:extLst>
      <p:ext uri="{BB962C8B-B14F-4D97-AF65-F5344CB8AC3E}">
        <p14:creationId xmlns:p14="http://schemas.microsoft.com/office/powerpoint/2010/main" val="3664929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15</a:t>
            </a:fld>
            <a:endParaRPr lang="de-CH"/>
          </a:p>
        </p:txBody>
      </p:sp>
    </p:spTree>
    <p:extLst>
      <p:ext uri="{BB962C8B-B14F-4D97-AF65-F5344CB8AC3E}">
        <p14:creationId xmlns:p14="http://schemas.microsoft.com/office/powerpoint/2010/main" val="1866582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r>
              <a:rPr lang="de-CH" sz="1200" kern="1200" dirty="0">
                <a:solidFill>
                  <a:schemeClr val="tx1"/>
                </a:solidFill>
                <a:effectLst/>
                <a:latin typeface="+mn-lt"/>
                <a:ea typeface="+mn-ea"/>
                <a:cs typeface="+mn-cs"/>
              </a:rPr>
              <a:t>Die Folie ist eine konsequente Analyse aller Massnahmen, wobei die quantifizierbaren quantifiziert sind. </a:t>
            </a:r>
          </a:p>
          <a:p>
            <a:pPr lvl="0"/>
            <a:r>
              <a:rPr lang="de-CH" sz="1200" kern="1200" dirty="0">
                <a:solidFill>
                  <a:schemeClr val="tx1"/>
                </a:solidFill>
                <a:effectLst/>
                <a:latin typeface="+mn-lt"/>
                <a:ea typeface="+mn-ea"/>
                <a:cs typeface="+mn-cs"/>
              </a:rPr>
              <a:t>- Quantifizierbar sind grundsätzliche die Auswirkungen der Reform auf Bundesebene (sprich der USRIII im engeren Sinne) </a:t>
            </a:r>
            <a:r>
              <a:rPr lang="de-CH" sz="1200" kern="1200" dirty="0">
                <a:solidFill>
                  <a:schemeClr val="tx1"/>
                </a:solidFill>
                <a:effectLst/>
                <a:latin typeface="+mn-lt"/>
                <a:ea typeface="+mn-ea"/>
                <a:cs typeface="+mn-cs"/>
                <a:sym typeface="Wingdings" panose="05000000000000000000" pitchFamily="2" charset="2"/>
              </a:rPr>
              <a:t></a:t>
            </a:r>
            <a:r>
              <a:rPr lang="de-CH" sz="1200" kern="1200" dirty="0">
                <a:solidFill>
                  <a:schemeClr val="tx1"/>
                </a:solidFill>
                <a:effectLst/>
                <a:latin typeface="+mn-lt"/>
                <a:ea typeface="+mn-ea"/>
                <a:cs typeface="+mn-cs"/>
              </a:rPr>
              <a:t> Die finanziellen Auswirkungen für den Bund können wir relativ gut abschätzen </a:t>
            </a:r>
          </a:p>
          <a:p>
            <a:pPr lvl="0"/>
            <a:r>
              <a:rPr lang="de-CH" sz="1200" kern="1200" dirty="0">
                <a:solidFill>
                  <a:schemeClr val="tx1"/>
                </a:solidFill>
                <a:effectLst/>
                <a:latin typeface="+mn-lt"/>
                <a:ea typeface="+mn-ea"/>
                <a:cs typeface="+mn-cs"/>
              </a:rPr>
              <a:t>- Quantifizierbar sind auch die Auswirkungen der Reform auf Bundesebene für die Kantone </a:t>
            </a:r>
            <a:r>
              <a:rPr lang="de-CH" sz="1200" kern="1200" dirty="0">
                <a:solidFill>
                  <a:schemeClr val="tx1"/>
                </a:solidFill>
                <a:effectLst/>
                <a:latin typeface="+mn-lt"/>
                <a:ea typeface="+mn-ea"/>
                <a:cs typeface="+mn-cs"/>
                <a:sym typeface="Wingdings" panose="05000000000000000000" pitchFamily="2" charset="2"/>
              </a:rPr>
              <a:t></a:t>
            </a:r>
            <a:r>
              <a:rPr lang="de-CH" sz="1200" kern="1200" dirty="0">
                <a:solidFill>
                  <a:schemeClr val="tx1"/>
                </a:solidFill>
                <a:effectLst/>
                <a:latin typeface="+mn-lt"/>
                <a:ea typeface="+mn-ea"/>
                <a:cs typeface="+mn-cs"/>
              </a:rPr>
              <a:t> der finanzielle Ausgleich führt zu einem Plus für die Kantone</a:t>
            </a:r>
          </a:p>
          <a:p>
            <a:pPr marL="0" indent="0">
              <a:buFontTx/>
              <a:buNone/>
            </a:pPr>
            <a:r>
              <a:rPr lang="de-CH" sz="1200" kern="1200" dirty="0">
                <a:solidFill>
                  <a:schemeClr val="tx1"/>
                </a:solidFill>
                <a:effectLst/>
                <a:latin typeface="+mn-lt"/>
                <a:ea typeface="+mn-ea"/>
                <a:cs typeface="+mn-cs"/>
              </a:rPr>
              <a:t>- Nicht quantifizierbar (mit plus und minus gekennzeichnet) sind die Massnahmen, welche in kantonalen Reformen festgelegt werden</a:t>
            </a:r>
          </a:p>
          <a:p>
            <a:pPr marL="171450" indent="-171450">
              <a:buFontTx/>
              <a:buChar char="-"/>
            </a:pPr>
            <a:endParaRPr lang="de-CH" sz="1200" kern="1200" baseline="0" dirty="0">
              <a:solidFill>
                <a:schemeClr val="tx1"/>
              </a:solidFill>
              <a:effectLst/>
              <a:latin typeface="+mn-lt"/>
              <a:ea typeface="+mn-ea"/>
              <a:cs typeface="+mn-cs"/>
            </a:endParaRPr>
          </a:p>
          <a:p>
            <a:pPr marL="0" indent="0">
              <a:buFontTx/>
              <a:buNone/>
            </a:pPr>
            <a:r>
              <a:rPr lang="de-CH" baseline="0" dirty="0"/>
              <a:t>Wenn die neuen Sondermassnahmen perfekt gezielt wären, das heisst wenn sie alle bisherigen Statusgesellschaften abdecken könnten und nur diese, dann würden sich die 4 Plus durch die Abschaffung der Statusgesellschaften und die Minus der Sondermassnahmen gegenseitig aufheben. Dann wären keine Gewinnsteuersatzsenkungen nötig und wir hätten eigentlich auch gar kein finanzielles Problem, da sich keine Mindereinnahmen ergeben würden.</a:t>
            </a:r>
          </a:p>
          <a:p>
            <a:pPr marL="0" indent="0">
              <a:buFontTx/>
              <a:buNone/>
            </a:pPr>
            <a:endParaRPr lang="de-CH" baseline="0" dirty="0"/>
          </a:p>
          <a:p>
            <a:pPr marL="0" indent="0">
              <a:buFontTx/>
              <a:buNone/>
            </a:pPr>
            <a:r>
              <a:rPr lang="de-CH" baseline="0" dirty="0"/>
              <a:t>Das Problem liegt darin, dass die neuen Sondermassnahmen nicht perfekt zielgerichtet sind. </a:t>
            </a:r>
          </a:p>
          <a:p>
            <a:pPr marL="0" indent="0">
              <a:buFontTx/>
              <a:buNone/>
            </a:pPr>
            <a:r>
              <a:rPr lang="de-CH" baseline="0" dirty="0"/>
              <a:t>- Es gibt bisher normal besteuerte Unternehmen, die davon profitieren (Mitnahmeeffekte), was die Minus der Sondermassnahmen erhöht.</a:t>
            </a:r>
          </a:p>
          <a:p>
            <a:pPr marL="0" indent="0">
              <a:buFontTx/>
              <a:buNone/>
            </a:pPr>
            <a:r>
              <a:rPr lang="de-CH" baseline="0" dirty="0"/>
              <a:t>- Zudem können nicht alle normal besteuerten davon profitieren, was zusätzlich Gewinnsteuersatzsenkungen nötig macht.   </a:t>
            </a:r>
          </a:p>
          <a:p>
            <a:pPr marL="0" indent="0">
              <a:buFontTx/>
              <a:buNone/>
            </a:pPr>
            <a:r>
              <a:rPr lang="de-CH" baseline="0" dirty="0"/>
              <a:t>​Diese beiden Punkte führen bei den Kantonen zu Mindereinnahmen gegenüber dem Status quo.</a:t>
            </a:r>
          </a:p>
          <a:p>
            <a:pPr marL="0" indent="0">
              <a:buFontTx/>
              <a:buNone/>
            </a:pPr>
            <a:endParaRPr lang="de-CH" baseline="0" dirty="0"/>
          </a:p>
          <a:p>
            <a:pPr marL="0" indent="0">
              <a:buFontTx/>
              <a:buNone/>
            </a:pPr>
            <a:r>
              <a:rPr lang="de-CH" baseline="0" dirty="0"/>
              <a:t>Die Ausgangslagen der Kantone sind unterschiedlich:</a:t>
            </a:r>
          </a:p>
          <a:p>
            <a:pPr marL="0" indent="0">
              <a:buFontTx/>
              <a:buNone/>
            </a:pPr>
            <a:r>
              <a:rPr lang="de-CH" baseline="0" dirty="0"/>
              <a:t>- Ein Kanton, der alles über die Gewinnsteuersenkung macht, hat dort einfach mehr Minus und dafür bei den Sondermassnahmen weniger.</a:t>
            </a:r>
          </a:p>
          <a:p>
            <a:pPr marL="0" indent="0">
              <a:buFontTx/>
              <a:buNone/>
            </a:pPr>
            <a:r>
              <a:rPr lang="de-CH" baseline="0" dirty="0"/>
              <a:t>- Ein Kanton, der bereits einen tiefen Gewinnsteuersatz hat, hat (wie Du sagst) einfach wenig Plus bei der Abschaffung der Statusgesellschaften und dafür wenig Minus bei der </a:t>
            </a:r>
            <a:r>
              <a:rPr lang="de-CH" baseline="0" dirty="0" err="1"/>
              <a:t>Gewinnsteursenkung</a:t>
            </a:r>
            <a:r>
              <a:rPr lang="de-CH" baseline="0" dirty="0"/>
              <a:t>)</a:t>
            </a:r>
          </a:p>
          <a:p>
            <a:pPr marL="0" indent="0">
              <a:buFontTx/>
              <a:buNone/>
            </a:pPr>
            <a:r>
              <a:rPr lang="de-CH" baseline="0" dirty="0"/>
              <a:t>- Abgebildet ist ein Kanton, der eine Misch-Strategie wählt. </a:t>
            </a:r>
          </a:p>
          <a:p>
            <a:pPr marL="0" indent="0">
              <a:buFontTx/>
              <a:buNone/>
            </a:pPr>
            <a:endParaRPr lang="de-CH" baseline="0" dirty="0"/>
          </a:p>
          <a:p>
            <a:pPr marL="0" indent="0">
              <a:buFontTx/>
              <a:buNone/>
            </a:pPr>
            <a:r>
              <a:rPr lang="de-CH" baseline="0" dirty="0"/>
              <a:t>Am Ende werden die meisten Kantone ein Minus-Überschuss haben. Der Grund ist, dass das neue System einfach nicht so effizient bzw. nicht so zielgerichtet ist, wie das heutige. Über den finanziellen Ausgleich, wird diese Last auf Bund und Kantone verteilt. Hier kommen für die Kantone also noch ein paar Plus dazu.</a:t>
            </a:r>
          </a:p>
          <a:p>
            <a:pPr marL="0" indent="0">
              <a:buFontTx/>
              <a:buNone/>
            </a:pPr>
            <a:endParaRPr lang="de-CH" baseline="0"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16</a:t>
            </a:fld>
            <a:endParaRPr lang="de-CH"/>
          </a:p>
        </p:txBody>
      </p:sp>
    </p:spTree>
    <p:extLst>
      <p:ext uri="{BB962C8B-B14F-4D97-AF65-F5344CB8AC3E}">
        <p14:creationId xmlns:p14="http://schemas.microsoft.com/office/powerpoint/2010/main" val="2012628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CH" sz="1200" kern="1200" dirty="0">
                <a:solidFill>
                  <a:schemeClr val="tx1"/>
                </a:solidFill>
                <a:effectLst/>
                <a:latin typeface="+mn-lt"/>
                <a:ea typeface="+mn-ea"/>
                <a:cs typeface="+mn-cs"/>
              </a:rPr>
              <a:t>Das erste Missverständnis:</a:t>
            </a:r>
          </a:p>
          <a:p>
            <a:pPr lvl="0"/>
            <a:r>
              <a:rPr lang="de-CH" sz="1200" kern="1200" dirty="0">
                <a:solidFill>
                  <a:schemeClr val="tx1"/>
                </a:solidFill>
                <a:effectLst/>
                <a:latin typeface="+mn-lt"/>
                <a:ea typeface="+mn-ea"/>
                <a:cs typeface="+mn-cs"/>
              </a:rPr>
              <a:t>- Ohne die Sondermassnahmen muss umso stärker auf Gewinnsteuersenkungen gesetzt werden, was die Ausfälle dort erhöht </a:t>
            </a:r>
            <a:r>
              <a:rPr lang="de-CH" sz="1200" kern="1200" dirty="0">
                <a:solidFill>
                  <a:schemeClr val="tx1"/>
                </a:solidFill>
                <a:effectLst/>
                <a:latin typeface="+mn-lt"/>
                <a:ea typeface="+mn-ea"/>
                <a:cs typeface="+mn-cs"/>
                <a:sym typeface="Wingdings" panose="05000000000000000000" pitchFamily="2" charset="2"/>
              </a:rPr>
              <a:t></a:t>
            </a:r>
            <a:r>
              <a:rPr lang="de-CH" sz="1200" kern="1200" dirty="0">
                <a:solidFill>
                  <a:schemeClr val="tx1"/>
                </a:solidFill>
                <a:effectLst/>
                <a:latin typeface="+mn-lt"/>
                <a:ea typeface="+mn-ea"/>
                <a:cs typeface="+mn-cs"/>
              </a:rPr>
              <a:t> Substitute (Addition ist falsch)</a:t>
            </a:r>
          </a:p>
          <a:p>
            <a:pPr lvl="0"/>
            <a:r>
              <a:rPr lang="de-CH" sz="1200" kern="1200" dirty="0">
                <a:solidFill>
                  <a:schemeClr val="tx1"/>
                </a:solidFill>
                <a:effectLst/>
                <a:latin typeface="+mn-lt"/>
                <a:ea typeface="+mn-ea"/>
                <a:cs typeface="+mn-cs"/>
              </a:rPr>
              <a:t>- Wenn z.B. der NID weggelassen wird, werden die quantifizierbaren Auswirkungen reduziert, die nicht-quantifizierbaren dafür aber erhöht</a:t>
            </a:r>
          </a:p>
          <a:p>
            <a:endParaRPr lang="de-CH" dirty="0"/>
          </a:p>
          <a:p>
            <a:pPr lvl="0"/>
            <a:r>
              <a:rPr lang="de-CH" sz="1200" kern="1200" dirty="0">
                <a:solidFill>
                  <a:schemeClr val="tx1"/>
                </a:solidFill>
                <a:effectLst/>
                <a:latin typeface="+mn-lt"/>
                <a:ea typeface="+mn-ea"/>
                <a:cs typeface="+mn-cs"/>
              </a:rPr>
              <a:t>Das zweite Missverständnis:</a:t>
            </a:r>
          </a:p>
          <a:p>
            <a:pPr lvl="0"/>
            <a:r>
              <a:rPr lang="de-CH" sz="1200" kern="1200" dirty="0">
                <a:solidFill>
                  <a:schemeClr val="tx1"/>
                </a:solidFill>
                <a:effectLst/>
                <a:latin typeface="+mn-lt"/>
                <a:ea typeface="+mn-ea"/>
                <a:cs typeface="+mn-cs"/>
              </a:rPr>
              <a:t>- Oft werden die finanziellen Auswirkungen bei den Kantonen nicht eingerechnet. Die Addition der Gesamtkosten der Reform für Bund, Kantone und Gemeinden ergibt dann fälschlicherweise bis zu 1.7 Milliarden</a:t>
            </a:r>
          </a:p>
          <a:p>
            <a:pPr lvl="0"/>
            <a:r>
              <a:rPr lang="de-CH" sz="1200" kern="1200" dirty="0">
                <a:solidFill>
                  <a:schemeClr val="tx1"/>
                </a:solidFill>
                <a:effectLst/>
                <a:latin typeface="+mn-lt"/>
                <a:ea typeface="+mn-ea"/>
                <a:cs typeface="+mn-cs"/>
              </a:rPr>
              <a:t>- Wenn dann ebenfalls fälschlicherweise noch die Emissionsabgabe dazu gezählt wird erhält man die 2 Milliarden mit denen die SP oft herumhantiert. </a:t>
            </a:r>
            <a:r>
              <a:rPr lang="de-CH" sz="1200" kern="1200" dirty="0">
                <a:solidFill>
                  <a:schemeClr val="tx1"/>
                </a:solidFill>
                <a:effectLst/>
                <a:latin typeface="+mn-lt"/>
                <a:ea typeface="+mn-ea"/>
                <a:cs typeface="+mn-cs"/>
                <a:sym typeface="Wingdings" panose="05000000000000000000" pitchFamily="2" charset="2"/>
              </a:rPr>
              <a:t></a:t>
            </a:r>
            <a:r>
              <a:rPr lang="de-CH" sz="1200" kern="1200" dirty="0">
                <a:solidFill>
                  <a:schemeClr val="tx1"/>
                </a:solidFill>
                <a:effectLst/>
                <a:latin typeface="+mn-lt"/>
                <a:ea typeface="+mn-ea"/>
                <a:cs typeface="+mn-cs"/>
              </a:rPr>
              <a:t> Diese Rechnung ist kreuzfalsch</a:t>
            </a:r>
          </a:p>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17</a:t>
            </a:fld>
            <a:endParaRPr lang="de-CH"/>
          </a:p>
        </p:txBody>
      </p:sp>
    </p:spTree>
    <p:extLst>
      <p:ext uri="{BB962C8B-B14F-4D97-AF65-F5344CB8AC3E}">
        <p14:creationId xmlns:p14="http://schemas.microsoft.com/office/powerpoint/2010/main" val="3362412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251450" y="369888"/>
            <a:ext cx="3270250" cy="1839912"/>
          </a:xfrm>
        </p:spPr>
      </p:sp>
      <p:sp>
        <p:nvSpPr>
          <p:cNvPr id="3" name="Notizenplatzhalter 2"/>
          <p:cNvSpPr>
            <a:spLocks noGrp="1"/>
          </p:cNvSpPr>
          <p:nvPr>
            <p:ph type="body" idx="1"/>
          </p:nvPr>
        </p:nvSpPr>
        <p:spPr/>
        <p:txBody>
          <a:bodyPr/>
          <a:lstStyle/>
          <a:p>
            <a:pPr marL="165415" indent="-165415">
              <a:buFont typeface="Symbol" panose="05050102010706020507" pitchFamily="18" charset="2"/>
              <a:buChar char="-"/>
            </a:pPr>
            <a:endParaRPr lang="de-CH" baseline="0"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solidFill>
                  <a:prstClr val="black"/>
                </a:solidFill>
              </a:rPr>
              <a:pPr>
                <a:defRPr/>
              </a:pPr>
              <a:t>18</a:t>
            </a:fld>
            <a:endParaRPr lang="de-CH">
              <a:solidFill>
                <a:prstClr val="black"/>
              </a:solidFill>
            </a:endParaRPr>
          </a:p>
        </p:txBody>
      </p:sp>
    </p:spTree>
    <p:extLst>
      <p:ext uri="{BB962C8B-B14F-4D97-AF65-F5344CB8AC3E}">
        <p14:creationId xmlns:p14="http://schemas.microsoft.com/office/powerpoint/2010/main" val="1634797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60350" y="784225"/>
            <a:ext cx="6981825" cy="3927475"/>
          </a:xfrm>
        </p:spPr>
      </p:sp>
      <p:sp>
        <p:nvSpPr>
          <p:cNvPr id="3" name="Notizenplatzhalter 2"/>
          <p:cNvSpPr>
            <a:spLocks noGrp="1"/>
          </p:cNvSpPr>
          <p:nvPr>
            <p:ph type="body" idx="1"/>
          </p:nvPr>
        </p:nvSpPr>
        <p:spPr/>
        <p:txBody>
          <a:bodyPr>
            <a:normAutofit/>
          </a:bodyPr>
          <a:lstStyle/>
          <a:p>
            <a:pPr marL="165401" indent="-165401">
              <a:buFontTx/>
              <a:buChar char="-"/>
            </a:pPr>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2</a:t>
            </a:fld>
            <a:endParaRPr lang="de-CH"/>
          </a:p>
        </p:txBody>
      </p:sp>
    </p:spTree>
    <p:extLst>
      <p:ext uri="{BB962C8B-B14F-4D97-AF65-F5344CB8AC3E}">
        <p14:creationId xmlns:p14="http://schemas.microsoft.com/office/powerpoint/2010/main" val="3198302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3</a:t>
            </a:fld>
            <a:endParaRPr lang="de-CH"/>
          </a:p>
        </p:txBody>
      </p:sp>
    </p:spTree>
    <p:extLst>
      <p:ext uri="{BB962C8B-B14F-4D97-AF65-F5344CB8AC3E}">
        <p14:creationId xmlns:p14="http://schemas.microsoft.com/office/powerpoint/2010/main" val="1850955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4</a:t>
            </a:fld>
            <a:endParaRPr lang="de-CH"/>
          </a:p>
        </p:txBody>
      </p:sp>
    </p:spTree>
    <p:extLst>
      <p:ext uri="{BB962C8B-B14F-4D97-AF65-F5344CB8AC3E}">
        <p14:creationId xmlns:p14="http://schemas.microsoft.com/office/powerpoint/2010/main" val="1978213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5</a:t>
            </a:fld>
            <a:endParaRPr lang="de-CH"/>
          </a:p>
        </p:txBody>
      </p:sp>
    </p:spTree>
    <p:extLst>
      <p:ext uri="{BB962C8B-B14F-4D97-AF65-F5344CB8AC3E}">
        <p14:creationId xmlns:p14="http://schemas.microsoft.com/office/powerpoint/2010/main" val="105851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325688" y="536575"/>
            <a:ext cx="4783137" cy="2690813"/>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6</a:t>
            </a:fld>
            <a:endParaRPr lang="de-CH"/>
          </a:p>
        </p:txBody>
      </p:sp>
    </p:spTree>
    <p:extLst>
      <p:ext uri="{BB962C8B-B14F-4D97-AF65-F5344CB8AC3E}">
        <p14:creationId xmlns:p14="http://schemas.microsoft.com/office/powerpoint/2010/main" val="4018777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7</a:t>
            </a:fld>
            <a:endParaRPr lang="de-CH"/>
          </a:p>
        </p:txBody>
      </p:sp>
    </p:spTree>
    <p:extLst>
      <p:ext uri="{BB962C8B-B14F-4D97-AF65-F5344CB8AC3E}">
        <p14:creationId xmlns:p14="http://schemas.microsoft.com/office/powerpoint/2010/main" val="2396994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8</a:t>
            </a:fld>
            <a:endParaRPr lang="de-CH"/>
          </a:p>
        </p:txBody>
      </p:sp>
    </p:spTree>
    <p:extLst>
      <p:ext uri="{BB962C8B-B14F-4D97-AF65-F5344CB8AC3E}">
        <p14:creationId xmlns:p14="http://schemas.microsoft.com/office/powerpoint/2010/main" val="3018913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0933B5C6-A064-4D4B-8378-D0BF894FA7E8}" type="slidenum">
              <a:rPr lang="de-CH" smtClean="0"/>
              <a:pPr>
                <a:defRPr/>
              </a:pPr>
              <a:t>9</a:t>
            </a:fld>
            <a:endParaRPr lang="de-CH"/>
          </a:p>
        </p:txBody>
      </p:sp>
    </p:spTree>
    <p:extLst>
      <p:ext uri="{BB962C8B-B14F-4D97-AF65-F5344CB8AC3E}">
        <p14:creationId xmlns:p14="http://schemas.microsoft.com/office/powerpoint/2010/main" val="2680593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de-CH"/>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CH"/>
          </a:p>
        </p:txBody>
      </p:sp>
    </p:spTree>
    <p:extLst>
      <p:ext uri="{BB962C8B-B14F-4D97-AF65-F5344CB8AC3E}">
        <p14:creationId xmlns:p14="http://schemas.microsoft.com/office/powerpoint/2010/main" val="4064950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CH"/>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4021075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CH"/>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1968055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fikmaster">
    <p:spTree>
      <p:nvGrpSpPr>
        <p:cNvPr id="1" name=""/>
        <p:cNvGrpSpPr/>
        <p:nvPr/>
      </p:nvGrpSpPr>
      <p:grpSpPr>
        <a:xfrm>
          <a:off x="0" y="0"/>
          <a:ext cx="0" cy="0"/>
          <a:chOff x="0" y="0"/>
          <a:chExt cx="0" cy="0"/>
        </a:xfrm>
      </p:grpSpPr>
      <p:sp>
        <p:nvSpPr>
          <p:cNvPr id="4" name="Datumsplatzhalter 4"/>
          <p:cNvSpPr>
            <a:spLocks noGrp="1"/>
          </p:cNvSpPr>
          <p:nvPr>
            <p:ph type="dt" sz="half" idx="10"/>
          </p:nvPr>
        </p:nvSpPr>
        <p:spPr>
          <a:xfrm>
            <a:off x="10213697" y="6505237"/>
            <a:ext cx="668814" cy="260613"/>
          </a:xfrm>
          <a:prstGeom prst="rect">
            <a:avLst/>
          </a:prstGeom>
        </p:spPr>
        <p:txBody>
          <a:bodyPr/>
          <a:lstStyle>
            <a:lvl1pPr>
              <a:defRPr smtClean="0"/>
            </a:lvl1pPr>
          </a:lstStyle>
          <a:p>
            <a:pPr>
              <a:defRPr/>
            </a:pPr>
            <a:fld id="{6EA76663-7FEF-48A1-A5E5-D63E2B279AAC}" type="datetime1">
              <a:rPr lang="de-DE" smtClean="0"/>
              <a:pPr>
                <a:defRPr/>
              </a:pPr>
              <a:t>01.12.2016</a:t>
            </a:fld>
            <a:endParaRPr lang="de-DE"/>
          </a:p>
        </p:txBody>
      </p:sp>
      <p:sp>
        <p:nvSpPr>
          <p:cNvPr id="6" name="Foliennummernplatzhalter 6"/>
          <p:cNvSpPr>
            <a:spLocks noGrp="1"/>
          </p:cNvSpPr>
          <p:nvPr>
            <p:ph type="sldNum" sz="quarter" idx="12"/>
          </p:nvPr>
        </p:nvSpPr>
        <p:spPr>
          <a:xfrm>
            <a:off x="10941307" y="6506677"/>
            <a:ext cx="787339" cy="260612"/>
          </a:xfrm>
          <a:prstGeom prst="rect">
            <a:avLst/>
          </a:prstGeom>
        </p:spPr>
        <p:txBody>
          <a:bodyPr/>
          <a:lstStyle>
            <a:lvl1pPr>
              <a:defRPr smtClean="0"/>
            </a:lvl1pPr>
          </a:lstStyle>
          <a:p>
            <a:pPr>
              <a:defRPr/>
            </a:pPr>
            <a:r>
              <a:rPr lang="de-DE"/>
              <a:t>Seite </a:t>
            </a:r>
            <a:fld id="{DA231267-AF21-40C6-B669-31F893A8B173}" type="slidenum">
              <a:rPr lang="de-DE"/>
              <a:pPr>
                <a:defRPr/>
              </a:pPr>
              <a:t>‹Nr.›</a:t>
            </a:fld>
            <a:endParaRPr lang="de-DE"/>
          </a:p>
        </p:txBody>
      </p:sp>
      <p:sp>
        <p:nvSpPr>
          <p:cNvPr id="8" name="Inhaltsplatzhalter 2"/>
          <p:cNvSpPr>
            <a:spLocks noGrp="1"/>
          </p:cNvSpPr>
          <p:nvPr>
            <p:ph idx="1"/>
          </p:nvPr>
        </p:nvSpPr>
        <p:spPr>
          <a:xfrm>
            <a:off x="1847031" y="1844821"/>
            <a:ext cx="9686993" cy="4656471"/>
          </a:xfrm>
        </p:spPr>
        <p:txBody>
          <a:bodyPr/>
          <a:lstStyle>
            <a:lvl2pPr marL="326520" indent="-326520">
              <a:buClrTx/>
              <a:buFont typeface="Symbol" pitchFamily="18" charset="2"/>
              <a:buChar char="-"/>
              <a:defRPr/>
            </a:lvl2pPr>
            <a:lvl3pPr marL="653040" indent="-326520">
              <a:buFont typeface="Symbol" pitchFamily="18" charset="2"/>
              <a:buChar char="-"/>
              <a:defRPr/>
            </a:lvl3pPr>
            <a:lvl4pPr marL="979560" indent="-326520">
              <a:buFont typeface="Symbol" pitchFamily="18" charset="2"/>
              <a:buChar char="-"/>
              <a:defRPr/>
            </a:lvl4pPr>
            <a:lvl5pPr marL="1306080" indent="-326520">
              <a:buFont typeface="Symbol" pitchFamily="18" charset="2"/>
              <a:buChar char="-"/>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Textplatzhalter 11"/>
          <p:cNvSpPr>
            <a:spLocks noGrp="1"/>
          </p:cNvSpPr>
          <p:nvPr>
            <p:ph type="body" sz="quarter" idx="13" hasCustomPrompt="1"/>
          </p:nvPr>
        </p:nvSpPr>
        <p:spPr>
          <a:xfrm>
            <a:off x="1847031" y="1469326"/>
            <a:ext cx="9686651" cy="323165"/>
          </a:xfrm>
        </p:spPr>
        <p:txBody>
          <a:bodyPr>
            <a:spAutoFit/>
          </a:bodyPr>
          <a:lstStyle>
            <a:lvl1pPr>
              <a:lnSpc>
                <a:spcPts val="1814"/>
              </a:lnSpc>
              <a:defRPr sz="1633"/>
            </a:lvl1pPr>
          </a:lstStyle>
          <a:p>
            <a:pPr lvl="0"/>
            <a:r>
              <a:rPr lang="de-CH" dirty="0"/>
              <a:t>Untertitel</a:t>
            </a:r>
          </a:p>
        </p:txBody>
      </p:sp>
      <p:sp>
        <p:nvSpPr>
          <p:cNvPr id="11" name="Rectangle 2"/>
          <p:cNvSpPr>
            <a:spLocks noGrp="1" noChangeArrowheads="1"/>
          </p:cNvSpPr>
          <p:nvPr>
            <p:ph type="title"/>
          </p:nvPr>
        </p:nvSpPr>
        <p:spPr bwMode="auto">
          <a:xfrm>
            <a:off x="1847031" y="352638"/>
            <a:ext cx="9701473" cy="1044854"/>
          </a:xfrm>
          <a:prstGeom prst="rect">
            <a:avLst/>
          </a:prstGeom>
          <a:noFill/>
          <a:ln w="9525">
            <a:noFill/>
            <a:miter lim="800000"/>
            <a:headEnd/>
            <a:tailEnd/>
          </a:ln>
        </p:spPr>
        <p:txBody>
          <a:bodyPr vert="horz" wrap="square" lIns="0" tIns="0" rIns="0" bIns="0" numCol="1" anchor="b" anchorCtr="0" compatLnSpc="1">
            <a:prstTxWarp prst="textNoShape">
              <a:avLst/>
            </a:prstTxWarp>
            <a:normAutofit/>
          </a:bodyPr>
          <a:lstStyle/>
          <a:p>
            <a:pPr lvl="0"/>
            <a:br>
              <a:rPr lang="de-DE" dirty="0"/>
            </a:br>
            <a:br>
              <a:rPr lang="de-DE" dirty="0"/>
            </a:br>
            <a:r>
              <a:rPr lang="de-DE" dirty="0"/>
              <a:t>Titel</a:t>
            </a:r>
          </a:p>
        </p:txBody>
      </p:sp>
    </p:spTree>
    <p:extLst>
      <p:ext uri="{BB962C8B-B14F-4D97-AF65-F5344CB8AC3E}">
        <p14:creationId xmlns:p14="http://schemas.microsoft.com/office/powerpoint/2010/main" val="2175446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4073798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de-CH"/>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Tree>
    <p:extLst>
      <p:ext uri="{BB962C8B-B14F-4D97-AF65-F5344CB8AC3E}">
        <p14:creationId xmlns:p14="http://schemas.microsoft.com/office/powerpoint/2010/main" val="2870878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CH"/>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1600334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8" name="Fußzeilenplatzhalter 7"/>
          <p:cNvSpPr>
            <a:spLocks noGrp="1"/>
          </p:cNvSpPr>
          <p:nvPr>
            <p:ph type="ftr" sz="quarter" idx="11"/>
          </p:nvPr>
        </p:nvSpPr>
        <p:spPr>
          <a:xfrm>
            <a:off x="4038600" y="6356350"/>
            <a:ext cx="4114800" cy="365125"/>
          </a:xfrm>
          <a:prstGeom prst="rect">
            <a:avLst/>
          </a:prstGeom>
        </p:spPr>
        <p:txBody>
          <a:bodyPr/>
          <a:lstStyle/>
          <a:p>
            <a:endParaRPr lang="de-CH"/>
          </a:p>
        </p:txBody>
      </p:sp>
      <p:sp>
        <p:nvSpPr>
          <p:cNvPr id="9" name="Foliennummernplatzhalter 8"/>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857725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CH"/>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3487986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3" name="Fußzeilenplatzhalter 2"/>
          <p:cNvSpPr>
            <a:spLocks noGrp="1"/>
          </p:cNvSpPr>
          <p:nvPr>
            <p:ph type="ftr" sz="quarter" idx="11"/>
          </p:nvPr>
        </p:nvSpPr>
        <p:spPr>
          <a:xfrm>
            <a:off x="4038600" y="6356350"/>
            <a:ext cx="4114800" cy="365125"/>
          </a:xfrm>
          <a:prstGeom prst="rect">
            <a:avLst/>
          </a:prstGeom>
        </p:spPr>
        <p:txBody>
          <a:bodyPr/>
          <a:lstStyle/>
          <a:p>
            <a:endParaRPr lang="de-CH"/>
          </a:p>
        </p:txBody>
      </p:sp>
      <p:sp>
        <p:nvSpPr>
          <p:cNvPr id="4" name="Foliennummernplatzhalter 3"/>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1277890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de-CH"/>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CH"/>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1799766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de-CH"/>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76BB7E2E-484B-408D-B7F8-CB53601D3E01}" type="datetimeFigureOut">
              <a:rPr lang="de-CH" smtClean="0"/>
              <a:t>01.12.2016</a:t>
            </a:fld>
            <a:endParaRPr lang="de-CH"/>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CH"/>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68579894-EB40-42AD-9CA3-85A45B1A2EFB}" type="slidenum">
              <a:rPr lang="de-CH" smtClean="0"/>
              <a:t>‹Nr.›</a:t>
            </a:fld>
            <a:endParaRPr lang="de-CH"/>
          </a:p>
        </p:txBody>
      </p:sp>
    </p:spTree>
    <p:extLst>
      <p:ext uri="{BB962C8B-B14F-4D97-AF65-F5344CB8AC3E}">
        <p14:creationId xmlns:p14="http://schemas.microsoft.com/office/powerpoint/2010/main" val="3593347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de-CH"/>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2161764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b="1" dirty="0"/>
              <a:t>Unternehmenssteuerreform III</a:t>
            </a:r>
          </a:p>
        </p:txBody>
      </p:sp>
      <p:sp>
        <p:nvSpPr>
          <p:cNvPr id="3" name="Inhaltsplatzhalter 2"/>
          <p:cNvSpPr>
            <a:spLocks noGrp="1"/>
          </p:cNvSpPr>
          <p:nvPr>
            <p:ph idx="1"/>
          </p:nvPr>
        </p:nvSpPr>
        <p:spPr/>
        <p:txBody>
          <a:bodyPr>
            <a:normAutofit lnSpcReduction="10000"/>
          </a:bodyPr>
          <a:lstStyle/>
          <a:p>
            <a:endParaRPr lang="de-CH" dirty="0"/>
          </a:p>
          <a:p>
            <a:pPr marL="0" indent="0">
              <a:buNone/>
            </a:pPr>
            <a:r>
              <a:rPr lang="de-CH" sz="3628" dirty="0">
                <a:solidFill>
                  <a:schemeClr val="accent1"/>
                </a:solidFill>
                <a:latin typeface="+mj-lt"/>
                <a:ea typeface="+mj-ea"/>
                <a:cs typeface="+mj-cs"/>
              </a:rPr>
              <a:t>I.</a:t>
            </a:r>
          </a:p>
          <a:p>
            <a:pPr marL="0" indent="0">
              <a:buNone/>
            </a:pPr>
            <a:r>
              <a:rPr lang="de-CH" sz="3628" dirty="0">
                <a:solidFill>
                  <a:schemeClr val="accent1"/>
                </a:solidFill>
                <a:latin typeface="+mj-lt"/>
                <a:ea typeface="+mj-ea"/>
                <a:cs typeface="+mj-cs"/>
              </a:rPr>
              <a:t>Das Problem</a:t>
            </a:r>
          </a:p>
          <a:p>
            <a:pPr marL="0" indent="0">
              <a:lnSpc>
                <a:spcPct val="100000"/>
              </a:lnSpc>
              <a:buNone/>
            </a:pPr>
            <a:r>
              <a:rPr lang="de-CH" sz="3628" dirty="0">
                <a:latin typeface="+mj-lt"/>
                <a:ea typeface="+mj-ea"/>
                <a:cs typeface="+mj-cs"/>
              </a:rPr>
              <a:t>Attraktives und wichtiges Schweizer Steuerelement in der Kritik</a:t>
            </a:r>
          </a:p>
          <a:p>
            <a:pPr marL="0" indent="0">
              <a:lnSpc>
                <a:spcPct val="100000"/>
              </a:lnSpc>
              <a:buNone/>
            </a:pPr>
            <a:endParaRPr lang="de-CH" sz="3628" dirty="0">
              <a:latin typeface="+mj-lt"/>
              <a:ea typeface="+mj-ea"/>
              <a:cs typeface="+mj-cs"/>
            </a:endParaRPr>
          </a:p>
          <a:p>
            <a:pPr marL="0" indent="0">
              <a:lnSpc>
                <a:spcPct val="100000"/>
              </a:lnSpc>
              <a:buNone/>
            </a:pPr>
            <a:r>
              <a:rPr lang="de-CH" sz="2400" dirty="0">
                <a:latin typeface="+mj-lt"/>
                <a:ea typeface="+mj-ea"/>
                <a:cs typeface="+mj-cs"/>
              </a:rPr>
              <a:t>DV EVP Schweiz in Frutigen am 03.12.2016</a:t>
            </a:r>
          </a:p>
          <a:p>
            <a:pPr marL="0" indent="0">
              <a:lnSpc>
                <a:spcPct val="100000"/>
              </a:lnSpc>
              <a:buNone/>
            </a:pPr>
            <a:r>
              <a:rPr lang="de-CH" sz="2400" dirty="0">
                <a:latin typeface="+mj-lt"/>
                <a:ea typeface="+mj-ea"/>
                <a:cs typeface="+mj-cs"/>
              </a:rPr>
              <a:t>Leo Müller, CVP-Nationalrat, Ruswil </a:t>
            </a:r>
          </a:p>
        </p:txBody>
      </p:sp>
    </p:spTree>
    <p:extLst>
      <p:ext uri="{BB962C8B-B14F-4D97-AF65-F5344CB8AC3E}">
        <p14:creationId xmlns:p14="http://schemas.microsoft.com/office/powerpoint/2010/main" val="3037546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dirty="0"/>
          </a:p>
        </p:txBody>
      </p:sp>
      <p:sp>
        <p:nvSpPr>
          <p:cNvPr id="3" name="Inhaltsplatzhalter 2"/>
          <p:cNvSpPr>
            <a:spLocks noGrp="1"/>
          </p:cNvSpPr>
          <p:nvPr>
            <p:ph idx="1"/>
          </p:nvPr>
        </p:nvSpPr>
        <p:spPr/>
        <p:txBody>
          <a:bodyPr>
            <a:normAutofit/>
          </a:bodyPr>
          <a:lstStyle/>
          <a:p>
            <a:endParaRPr lang="de-CH" dirty="0"/>
          </a:p>
          <a:p>
            <a:pPr marL="0" indent="0">
              <a:buNone/>
            </a:pPr>
            <a:r>
              <a:rPr lang="de-CH" sz="3628" dirty="0">
                <a:solidFill>
                  <a:schemeClr val="accent1"/>
                </a:solidFill>
                <a:latin typeface="+mj-lt"/>
                <a:ea typeface="+mj-ea"/>
                <a:cs typeface="+mj-cs"/>
              </a:rPr>
              <a:t>III.</a:t>
            </a:r>
          </a:p>
          <a:p>
            <a:pPr marL="0" indent="0">
              <a:buNone/>
            </a:pPr>
            <a:r>
              <a:rPr lang="de-CH" sz="3628" dirty="0">
                <a:solidFill>
                  <a:schemeClr val="accent1"/>
                </a:solidFill>
                <a:latin typeface="+mj-lt"/>
                <a:ea typeface="+mj-ea"/>
                <a:cs typeface="+mj-cs"/>
              </a:rPr>
              <a:t>Lösungsansatz</a:t>
            </a:r>
          </a:p>
          <a:p>
            <a:pPr marL="0" indent="0">
              <a:lnSpc>
                <a:spcPct val="100000"/>
              </a:lnSpc>
              <a:buNone/>
            </a:pPr>
            <a:r>
              <a:rPr lang="de-CH" sz="3628" dirty="0">
                <a:latin typeface="+mj-lt"/>
                <a:ea typeface="+mj-ea"/>
                <a:cs typeface="+mj-cs"/>
              </a:rPr>
              <a:t>Massnahmenpaket: steuerpolitische Anpassungen und finanzpolitischer Ausgleich</a:t>
            </a:r>
            <a:br>
              <a:rPr lang="de-CH" sz="3628" dirty="0">
                <a:solidFill>
                  <a:schemeClr val="accent1"/>
                </a:solidFill>
                <a:latin typeface="+mj-lt"/>
                <a:ea typeface="+mj-ea"/>
                <a:cs typeface="+mj-cs"/>
              </a:rPr>
            </a:br>
            <a:endParaRPr lang="de-CH" sz="3628" dirty="0">
              <a:latin typeface="+mj-lt"/>
              <a:ea typeface="+mj-ea"/>
              <a:cs typeface="+mj-cs"/>
            </a:endParaRPr>
          </a:p>
        </p:txBody>
      </p:sp>
    </p:spTree>
    <p:extLst>
      <p:ext uri="{BB962C8B-B14F-4D97-AF65-F5344CB8AC3E}">
        <p14:creationId xmlns:p14="http://schemas.microsoft.com/office/powerpoint/2010/main" val="3543539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itel 3"/>
          <p:cNvSpPr>
            <a:spLocks noGrp="1"/>
          </p:cNvSpPr>
          <p:nvPr>
            <p:ph type="title"/>
          </p:nvPr>
        </p:nvSpPr>
        <p:spPr>
          <a:xfrm>
            <a:off x="991962" y="435916"/>
            <a:ext cx="8577810" cy="1045330"/>
          </a:xfrm>
          <a:ln/>
        </p:spPr>
        <p:txBody>
          <a:bodyPr>
            <a:normAutofit fontScale="90000"/>
          </a:bodyPr>
          <a:lstStyle/>
          <a:p>
            <a:r>
              <a:rPr lang="de-CH" dirty="0"/>
              <a:t>Ziele der Unternehmenssteuerreform III </a:t>
            </a:r>
          </a:p>
        </p:txBody>
      </p:sp>
      <p:sp>
        <p:nvSpPr>
          <p:cNvPr id="7" name="Inhaltsplatzhalter 2"/>
          <p:cNvSpPr>
            <a:spLocks noGrp="1"/>
          </p:cNvSpPr>
          <p:nvPr>
            <p:ph idx="1"/>
          </p:nvPr>
        </p:nvSpPr>
        <p:spPr>
          <a:xfrm>
            <a:off x="2684576" y="4250887"/>
            <a:ext cx="3999237" cy="944417"/>
          </a:xfrm>
        </p:spPr>
        <p:txBody>
          <a:bodyPr>
            <a:normAutofit/>
          </a:bodyPr>
          <a:lstStyle/>
          <a:p>
            <a:pPr marL="0" lvl="1" indent="0">
              <a:buNone/>
              <a:defRPr/>
            </a:pPr>
            <a:r>
              <a:rPr lang="de-CH" sz="2177" b="1" dirty="0"/>
              <a:t>Internationale Akzeptanz</a:t>
            </a:r>
          </a:p>
          <a:p>
            <a:pPr marL="0" lvl="1" indent="0">
              <a:buNone/>
              <a:defRPr/>
            </a:pPr>
            <a:r>
              <a:rPr lang="de-CH" sz="2177" dirty="0"/>
              <a:t>EU/OECD</a:t>
            </a:r>
          </a:p>
        </p:txBody>
      </p:sp>
      <p:sp>
        <p:nvSpPr>
          <p:cNvPr id="2" name="Gleichschenkliges Dreieck 1"/>
          <p:cNvSpPr/>
          <p:nvPr/>
        </p:nvSpPr>
        <p:spPr bwMode="auto">
          <a:xfrm>
            <a:off x="4920376" y="2164394"/>
            <a:ext cx="2848822" cy="2021180"/>
          </a:xfrm>
          <a:prstGeom prst="triangle">
            <a:avLst/>
          </a:prstGeom>
          <a:solidFill>
            <a:schemeClr val="accent1">
              <a:alpha val="70000"/>
            </a:schemeClr>
          </a:solidFill>
          <a:ln w="9525" cap="flat" cmpd="sng" algn="ctr">
            <a:solidFill>
              <a:schemeClr val="tx1"/>
            </a:solidFill>
            <a:prstDash val="solid"/>
            <a:round/>
            <a:headEnd type="none" w="med" len="med"/>
            <a:tailEnd type="none" w="med" len="med"/>
          </a:ln>
          <a:effectLst/>
        </p:spPr>
        <p:txBody>
          <a:bodyPr vert="horz" wrap="square" lIns="82935" tIns="41468" rIns="82935" bIns="41468" numCol="1" rtlCol="0" anchor="t" anchorCtr="0" compatLnSpc="1">
            <a:prstTxWarp prst="textNoShape">
              <a:avLst/>
            </a:prstTxWarp>
          </a:bodyPr>
          <a:lstStyle/>
          <a:p>
            <a:pPr defTabSz="902794" fontAlgn="base">
              <a:spcBef>
                <a:spcPct val="0"/>
              </a:spcBef>
              <a:spcAft>
                <a:spcPct val="0"/>
              </a:spcAft>
            </a:pPr>
            <a:endParaRPr lang="de-CH" sz="1814">
              <a:latin typeface="Arial" charset="0"/>
            </a:endParaRPr>
          </a:p>
        </p:txBody>
      </p:sp>
      <p:sp>
        <p:nvSpPr>
          <p:cNvPr id="3" name="Textfeld 2"/>
          <p:cNvSpPr txBox="1"/>
          <p:nvPr/>
        </p:nvSpPr>
        <p:spPr>
          <a:xfrm>
            <a:off x="3964088" y="1708962"/>
            <a:ext cx="4115870" cy="762388"/>
          </a:xfrm>
          <a:prstGeom prst="rect">
            <a:avLst/>
          </a:prstGeom>
          <a:noFill/>
        </p:spPr>
        <p:txBody>
          <a:bodyPr wrap="none" rtlCol="0">
            <a:spAutoFit/>
          </a:bodyPr>
          <a:lstStyle/>
          <a:p>
            <a:pPr marL="0" lvl="1"/>
            <a:r>
              <a:rPr lang="de-CH" sz="2177" b="1" dirty="0"/>
              <a:t>Steuerliche Wettbewerbsfähigkeit</a:t>
            </a:r>
          </a:p>
          <a:p>
            <a:pPr marL="0" lvl="1"/>
            <a:r>
              <a:rPr lang="de-CH" sz="2177" dirty="0"/>
              <a:t>der Schweiz</a:t>
            </a:r>
          </a:p>
        </p:txBody>
      </p:sp>
      <p:sp>
        <p:nvSpPr>
          <p:cNvPr id="4" name="Textfeld 3"/>
          <p:cNvSpPr txBox="1"/>
          <p:nvPr/>
        </p:nvSpPr>
        <p:spPr>
          <a:xfrm>
            <a:off x="6879750" y="4250887"/>
            <a:ext cx="3526048" cy="762388"/>
          </a:xfrm>
          <a:prstGeom prst="rect">
            <a:avLst/>
          </a:prstGeom>
          <a:noFill/>
        </p:spPr>
        <p:txBody>
          <a:bodyPr wrap="square" rtlCol="0">
            <a:spAutoFit/>
          </a:bodyPr>
          <a:lstStyle/>
          <a:p>
            <a:pPr marL="0" lvl="1"/>
            <a:r>
              <a:rPr lang="de-CH" sz="2177" b="1" dirty="0"/>
              <a:t>Finanzielle Ergiebigkeit</a:t>
            </a:r>
          </a:p>
          <a:p>
            <a:pPr marL="0" lvl="1"/>
            <a:r>
              <a:rPr lang="de-CH" sz="2177" dirty="0">
                <a:ea typeface="ＭＳ Ｐゴシック" pitchFamily="34" charset="-128"/>
              </a:rPr>
              <a:t>und Ausgewogenheit</a:t>
            </a:r>
            <a:endParaRPr lang="de-DE" sz="2177" dirty="0">
              <a:ea typeface="ＭＳ Ｐゴシック" pitchFamily="34" charset="-128"/>
            </a:endParaRPr>
          </a:p>
        </p:txBody>
      </p:sp>
    </p:spTree>
    <p:extLst>
      <p:ext uri="{BB962C8B-B14F-4D97-AF65-F5344CB8AC3E}">
        <p14:creationId xmlns:p14="http://schemas.microsoft.com/office/powerpoint/2010/main" val="66582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dirty="0"/>
              <a:t>Kantone: unterschiedliche Ausgangslage</a:t>
            </a:r>
          </a:p>
        </p:txBody>
      </p:sp>
      <p:sp>
        <p:nvSpPr>
          <p:cNvPr id="3" name="Inhaltsplatzhalter 2"/>
          <p:cNvSpPr>
            <a:spLocks noGrp="1"/>
          </p:cNvSpPr>
          <p:nvPr>
            <p:ph idx="1"/>
          </p:nvPr>
        </p:nvSpPr>
        <p:spPr>
          <a:xfrm>
            <a:off x="2727437" y="6143953"/>
            <a:ext cx="7706071" cy="368529"/>
          </a:xfrm>
        </p:spPr>
        <p:txBody>
          <a:bodyPr>
            <a:noAutofit/>
          </a:bodyPr>
          <a:lstStyle/>
          <a:p>
            <a:pPr marL="0" lvl="2" indent="0">
              <a:buNone/>
            </a:pPr>
            <a:r>
              <a:rPr lang="de-CH" sz="1179" dirty="0"/>
              <a:t>Quelle: EFV (2015). </a:t>
            </a:r>
          </a:p>
        </p:txBody>
      </p:sp>
      <p:sp>
        <p:nvSpPr>
          <p:cNvPr id="10" name="Inhaltsplatzhalter 2"/>
          <p:cNvSpPr txBox="1">
            <a:spLocks/>
          </p:cNvSpPr>
          <p:nvPr/>
        </p:nvSpPr>
        <p:spPr bwMode="auto">
          <a:xfrm>
            <a:off x="2727437" y="1473879"/>
            <a:ext cx="7706071" cy="433617"/>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lnSpc>
                <a:spcPct val="100000"/>
              </a:lnSpc>
            </a:pPr>
            <a:r>
              <a:rPr lang="de-CH" sz="1451" b="1" kern="0" dirty="0"/>
              <a:t>Ausgangslage der Kantone bzgl. steuerlicher Ausschöpfung der Gewinne und Anteil der Statusgesellschaften (Durchschnitt 2010-2012)</a:t>
            </a:r>
          </a:p>
        </p:txBody>
      </p:sp>
      <p:graphicFrame>
        <p:nvGraphicFramePr>
          <p:cNvPr id="7" name="Diagramm 6"/>
          <p:cNvGraphicFramePr>
            <a:graphicFrameLocks/>
          </p:cNvGraphicFramePr>
          <p:nvPr>
            <p:extLst>
              <p:ext uri="{D42A27DB-BD31-4B8C-83A1-F6EECF244321}">
                <p14:modId xmlns:p14="http://schemas.microsoft.com/office/powerpoint/2010/main" val="2748749787"/>
              </p:ext>
            </p:extLst>
          </p:nvPr>
        </p:nvGraphicFramePr>
        <p:xfrm>
          <a:off x="2569128" y="2050088"/>
          <a:ext cx="7513131" cy="40938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7071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Föderale Aufteilung der Reform</a:t>
            </a:r>
          </a:p>
        </p:txBody>
      </p:sp>
      <p:graphicFrame>
        <p:nvGraphicFramePr>
          <p:cNvPr id="7" name="Inhaltsplatzhalter 6"/>
          <p:cNvGraphicFramePr>
            <a:graphicFrameLocks noGrp="1"/>
          </p:cNvGraphicFramePr>
          <p:nvPr>
            <p:ph idx="1"/>
            <p:extLst/>
          </p:nvPr>
        </p:nvGraphicFramePr>
        <p:xfrm>
          <a:off x="2715235" y="1482976"/>
          <a:ext cx="7706070" cy="5234161"/>
        </p:xfrm>
        <a:graphic>
          <a:graphicData uri="http://schemas.openxmlformats.org/drawingml/2006/table">
            <a:tbl>
              <a:tblPr firstRow="1" bandRow="1">
                <a:tableStyleId>{D27102A9-8310-4765-A935-A1911B00CA55}</a:tableStyleId>
              </a:tblPr>
              <a:tblGrid>
                <a:gridCol w="3853035">
                  <a:extLst>
                    <a:ext uri="{9D8B030D-6E8A-4147-A177-3AD203B41FA5}">
                      <a16:colId xmlns:a16="http://schemas.microsoft.com/office/drawing/2014/main" val="20000"/>
                    </a:ext>
                  </a:extLst>
                </a:gridCol>
                <a:gridCol w="3853035">
                  <a:extLst>
                    <a:ext uri="{9D8B030D-6E8A-4147-A177-3AD203B41FA5}">
                      <a16:colId xmlns:a16="http://schemas.microsoft.com/office/drawing/2014/main" val="20001"/>
                    </a:ext>
                  </a:extLst>
                </a:gridCol>
              </a:tblGrid>
              <a:tr h="359386">
                <a:tc>
                  <a:txBody>
                    <a:bodyPr/>
                    <a:lstStyle/>
                    <a:p>
                      <a:pPr algn="ctr"/>
                      <a:r>
                        <a:rPr lang="de-CH" sz="1800" dirty="0"/>
                        <a:t>Bund</a:t>
                      </a:r>
                    </a:p>
                  </a:txBody>
                  <a:tcPr marL="82935" marR="82935" marT="41468" marB="41468">
                    <a:lnR w="12700" cap="flat" cmpd="sng" algn="ctr">
                      <a:solidFill>
                        <a:schemeClr val="tx1"/>
                      </a:solidFill>
                      <a:prstDash val="solid"/>
                      <a:round/>
                      <a:headEnd type="none" w="med" len="med"/>
                      <a:tailEnd type="none" w="med" len="med"/>
                    </a:lnR>
                  </a:tcPr>
                </a:tc>
                <a:tc>
                  <a:txBody>
                    <a:bodyPr/>
                    <a:lstStyle/>
                    <a:p>
                      <a:pPr algn="ctr"/>
                      <a:r>
                        <a:rPr lang="de-CH" sz="1800" dirty="0"/>
                        <a:t>Kantone</a:t>
                      </a:r>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358709">
                <a:tc gridSpan="2">
                  <a:txBody>
                    <a:bodyPr/>
                    <a:lstStyle/>
                    <a:p>
                      <a:pPr algn="ctr"/>
                      <a:r>
                        <a:rPr lang="de-CH" sz="1500" b="1" dirty="0"/>
                        <a:t>Anpassung Unternehmenssteuersystem</a:t>
                      </a:r>
                    </a:p>
                  </a:txBody>
                  <a:tcPr marL="82935" marR="82935" marT="41468" marB="41468" anchor="b">
                    <a:lnB w="12700" cap="flat" cmpd="sng" algn="ctr">
                      <a:solidFill>
                        <a:schemeClr val="tx1"/>
                      </a:solidFill>
                      <a:prstDash val="solid"/>
                      <a:round/>
                      <a:headEnd type="none" w="med" len="med"/>
                      <a:tailEnd type="none" w="med" len="med"/>
                    </a:lnB>
                  </a:tcPr>
                </a:tc>
                <a:tc hMerge="1">
                  <a:txBody>
                    <a:bodyPr/>
                    <a:lstStyle/>
                    <a:p>
                      <a:endParaRPr lang="de-CH" dirty="0"/>
                    </a:p>
                  </a:txBody>
                  <a:tcPr/>
                </a:tc>
                <a:extLst>
                  <a:ext uri="{0D108BD9-81ED-4DB2-BD59-A6C34878D82A}">
                    <a16:rowId xmlns:a16="http://schemas.microsoft.com/office/drawing/2014/main" val="10001"/>
                  </a:ext>
                </a:extLst>
              </a:tr>
              <a:tr h="525257">
                <a:tc>
                  <a:txBody>
                    <a:bodyPr/>
                    <a:lstStyle/>
                    <a:p>
                      <a:pPr lvl="0"/>
                      <a:r>
                        <a:rPr lang="de-CH" sz="1500" dirty="0"/>
                        <a:t>Abschaffung </a:t>
                      </a:r>
                      <a:r>
                        <a:rPr lang="de-CH" sz="1500" dirty="0" err="1"/>
                        <a:t>Principalgesellschaft</a:t>
                      </a:r>
                      <a:r>
                        <a:rPr lang="de-CH" sz="1500" baseline="0" dirty="0"/>
                        <a:t> und Swiss </a:t>
                      </a:r>
                      <a:r>
                        <a:rPr lang="de-CH" sz="1500" baseline="0" dirty="0" err="1"/>
                        <a:t>Finance</a:t>
                      </a:r>
                      <a:r>
                        <a:rPr lang="de-CH" sz="1500" baseline="0" dirty="0"/>
                        <a:t> Branche</a:t>
                      </a:r>
                      <a:endParaRPr lang="de-CH" sz="1500" dirty="0"/>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de-CH" sz="1500" dirty="0"/>
                        <a:t>Abschaffung Statusgesellschaften (Art. 28 StHG)</a:t>
                      </a:r>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r h="336349">
                <a:tc>
                  <a:txBody>
                    <a:bodyPr/>
                    <a:lstStyle/>
                    <a:p>
                      <a:endParaRPr lang="de-CH" sz="1500" dirty="0"/>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Übergangslösung</a:t>
                      </a:r>
                      <a:r>
                        <a:rPr lang="de-CH" sz="1500" baseline="0" dirty="0"/>
                        <a:t> (frei in der Ausgestaltung)</a:t>
                      </a:r>
                      <a:endParaRPr lang="de-CH" sz="1500" dirty="0"/>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336349">
                <a:tc>
                  <a:txBody>
                    <a:bodyPr/>
                    <a:lstStyle/>
                    <a:p>
                      <a:endParaRPr lang="de-CH" sz="1500" dirty="0"/>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Patentbox (frei in der Entlastung)</a:t>
                      </a:r>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r h="336349">
                <a:tc>
                  <a:txBody>
                    <a:bodyPr/>
                    <a:lstStyle/>
                    <a:p>
                      <a:endParaRPr lang="de-CH" sz="1500" dirty="0"/>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F&amp;E-Inputförderung (freiwillig)</a:t>
                      </a:r>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5"/>
                  </a:ext>
                </a:extLst>
              </a:tr>
              <a:tr h="3363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CH" sz="1500" dirty="0"/>
                        <a:t>Zinsbereinigte Gewinnsteuer</a:t>
                      </a:r>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Zinsbereinigte Gewinnsteuer (freiwillig)</a:t>
                      </a:r>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6"/>
                  </a:ext>
                </a:extLst>
              </a:tr>
              <a:tr h="3363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de-CH" sz="1500" dirty="0"/>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Gewinnsteuersatzsenkung (freiwillig)</a:t>
                      </a:r>
                    </a:p>
                  </a:txBody>
                  <a:tcPr marL="82935" marR="82935" marT="41468" marB="41468">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7"/>
                  </a:ext>
                </a:extLst>
              </a:tr>
              <a:tr h="349972">
                <a:tc gridSpan="2">
                  <a:txBody>
                    <a:bodyPr/>
                    <a:lstStyle/>
                    <a:p>
                      <a:pPr algn="ctr"/>
                      <a:r>
                        <a:rPr lang="de-CH" sz="1500" b="1" dirty="0"/>
                        <a:t>Finanzpolitischer Ausgleich</a:t>
                      </a:r>
                    </a:p>
                  </a:txBody>
                  <a:tcPr marL="82935" marR="82935" marT="41468" marB="41468" anchor="b">
                    <a:lnB w="12700" cap="flat" cmpd="sng" algn="ctr">
                      <a:solidFill>
                        <a:schemeClr val="tx1"/>
                      </a:solidFill>
                      <a:prstDash val="solid"/>
                      <a:round/>
                      <a:headEnd type="none" w="med" len="med"/>
                      <a:tailEnd type="none" w="med" len="med"/>
                    </a:lnB>
                  </a:tcPr>
                </a:tc>
                <a:tc hMerge="1">
                  <a:txBody>
                    <a:bodyPr/>
                    <a:lstStyle/>
                    <a:p>
                      <a:endParaRPr lang="de-CH" dirty="0"/>
                    </a:p>
                  </a:txBody>
                  <a:tcPr/>
                </a:tc>
                <a:extLst>
                  <a:ext uri="{0D108BD9-81ED-4DB2-BD59-A6C34878D82A}">
                    <a16:rowId xmlns:a16="http://schemas.microsoft.com/office/drawing/2014/main" val="10008"/>
                  </a:ext>
                </a:extLst>
              </a:tr>
              <a:tr h="525257">
                <a:tc>
                  <a:txBody>
                    <a:bodyPr/>
                    <a:lstStyle/>
                    <a:p>
                      <a:pPr algn="l"/>
                      <a:r>
                        <a:rPr lang="de-CH" sz="1500" dirty="0"/>
                        <a:t>Vertikal: Erhöhung des Kantonsanteils an der Direkten</a:t>
                      </a:r>
                      <a:r>
                        <a:rPr lang="de-CH" sz="1500" baseline="0" dirty="0"/>
                        <a:t> Bundessteuer</a:t>
                      </a:r>
                      <a:endParaRPr lang="de-CH" sz="1500" dirty="0"/>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a:r>
                        <a:rPr lang="de-CH" sz="1500" dirty="0"/>
                        <a:t>Horizontal: Anpassung des Ressourcenausgleichs</a:t>
                      </a:r>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9"/>
                  </a:ext>
                </a:extLst>
              </a:tr>
              <a:tr h="323805">
                <a:tc gridSpan="2">
                  <a:txBody>
                    <a:bodyPr/>
                    <a:lstStyle/>
                    <a:p>
                      <a:pPr algn="ctr"/>
                      <a:r>
                        <a:rPr lang="de-CH" sz="1500" b="1" dirty="0"/>
                        <a:t>Gegenfinanzierung</a:t>
                      </a:r>
                    </a:p>
                  </a:txBody>
                  <a:tcPr marL="82935" marR="82935" marT="41468" marB="41468" anchor="b">
                    <a:lnB w="12700" cap="flat" cmpd="sng" algn="ctr">
                      <a:solidFill>
                        <a:schemeClr val="tx1"/>
                      </a:solidFill>
                      <a:prstDash val="solid"/>
                      <a:round/>
                      <a:headEnd type="none" w="med" len="med"/>
                      <a:tailEnd type="none" w="med" len="med"/>
                    </a:lnB>
                  </a:tcPr>
                </a:tc>
                <a:tc hMerge="1">
                  <a:txBody>
                    <a:bodyPr/>
                    <a:lstStyle/>
                    <a:p>
                      <a:endParaRPr lang="de-CH" dirty="0"/>
                    </a:p>
                  </a:txBody>
                  <a:tcPr/>
                </a:tc>
                <a:extLst>
                  <a:ext uri="{0D108BD9-81ED-4DB2-BD59-A6C34878D82A}">
                    <a16:rowId xmlns:a16="http://schemas.microsoft.com/office/drawing/2014/main" val="10010"/>
                  </a:ext>
                </a:extLst>
              </a:tr>
              <a:tr h="525257">
                <a:tc>
                  <a:txBody>
                    <a:bodyPr/>
                    <a:lstStyle/>
                    <a:p>
                      <a:r>
                        <a:rPr lang="de-CH" sz="1500" dirty="0"/>
                        <a:t>Aufbau benötigter Mittel in</a:t>
                      </a:r>
                      <a:r>
                        <a:rPr lang="de-CH" sz="1500" baseline="0" dirty="0"/>
                        <a:t> der Finanzplanung</a:t>
                      </a:r>
                      <a:r>
                        <a:rPr lang="de-CH" sz="1500" dirty="0"/>
                        <a:t> </a:t>
                      </a:r>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de-CH" sz="1500" dirty="0"/>
                        <a:t>Erhöhung des Kantonsanteils an der direkten Bundessteuer</a:t>
                      </a:r>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11"/>
                  </a:ext>
                </a:extLst>
              </a:tr>
              <a:tr h="525257">
                <a:tc>
                  <a:txBody>
                    <a:bodyPr/>
                    <a:lstStyle/>
                    <a:p>
                      <a:endParaRPr lang="de-CH" sz="1500" dirty="0"/>
                    </a:p>
                  </a:txBody>
                  <a:tcPr marL="82935" marR="82935" marT="41468" marB="41468">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500" dirty="0"/>
                        <a:t>Anpassung der Teilbesteuerung Dividenden (freiwillig) </a:t>
                      </a:r>
                    </a:p>
                  </a:txBody>
                  <a:tcPr marL="82935" marR="82935" marT="41468" marB="41468">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748357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123131" y="352639"/>
            <a:ext cx="9701473" cy="1044854"/>
          </a:xfrm>
        </p:spPr>
        <p:txBody>
          <a:bodyPr>
            <a:normAutofit fontScale="90000"/>
          </a:bodyPr>
          <a:lstStyle/>
          <a:p>
            <a:br>
              <a:rPr lang="de-CH" dirty="0">
                <a:solidFill>
                  <a:schemeClr val="accent1"/>
                </a:solidFill>
              </a:rPr>
            </a:br>
            <a:r>
              <a:rPr lang="de-CH" dirty="0"/>
              <a:t>Kantone: steuerliche Stellschrauben</a:t>
            </a:r>
          </a:p>
        </p:txBody>
      </p:sp>
      <p:pic>
        <p:nvPicPr>
          <p:cNvPr id="6" name="Grafik 5"/>
          <p:cNvPicPr/>
          <p:nvPr/>
        </p:nvPicPr>
        <p:blipFill>
          <a:blip r:embed="rId3" cstate="print">
            <a:extLst>
              <a:ext uri="{28A0092B-C50C-407E-A947-70E740481C1C}">
                <a14:useLocalDpi xmlns:a14="http://schemas.microsoft.com/office/drawing/2010/main" val="0"/>
              </a:ext>
            </a:extLst>
          </a:blip>
          <a:stretch>
            <a:fillRect/>
          </a:stretch>
        </p:blipFill>
        <p:spPr>
          <a:xfrm>
            <a:off x="2569128" y="1397493"/>
            <a:ext cx="7345972" cy="4905255"/>
          </a:xfrm>
          <a:prstGeom prst="rect">
            <a:avLst/>
          </a:prstGeom>
        </p:spPr>
      </p:pic>
    </p:spTree>
    <p:extLst>
      <p:ext uri="{BB962C8B-B14F-4D97-AF65-F5344CB8AC3E}">
        <p14:creationId xmlns:p14="http://schemas.microsoft.com/office/powerpoint/2010/main" val="2351958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dirty="0"/>
          </a:p>
        </p:txBody>
      </p:sp>
      <p:sp>
        <p:nvSpPr>
          <p:cNvPr id="3" name="Inhaltsplatzhalter 2"/>
          <p:cNvSpPr>
            <a:spLocks noGrp="1"/>
          </p:cNvSpPr>
          <p:nvPr>
            <p:ph idx="1"/>
          </p:nvPr>
        </p:nvSpPr>
        <p:spPr/>
        <p:txBody>
          <a:bodyPr>
            <a:normAutofit/>
          </a:bodyPr>
          <a:lstStyle/>
          <a:p>
            <a:endParaRPr lang="de-CH" dirty="0"/>
          </a:p>
          <a:p>
            <a:pPr marL="0" indent="0">
              <a:buNone/>
            </a:pPr>
            <a:r>
              <a:rPr lang="de-CH" sz="3628" dirty="0">
                <a:solidFill>
                  <a:schemeClr val="accent1"/>
                </a:solidFill>
                <a:latin typeface="+mj-lt"/>
                <a:ea typeface="+mj-ea"/>
                <a:cs typeface="+mj-cs"/>
              </a:rPr>
              <a:t>IV.</a:t>
            </a:r>
          </a:p>
          <a:p>
            <a:pPr marL="0" indent="0">
              <a:buNone/>
            </a:pPr>
            <a:r>
              <a:rPr lang="de-CH" sz="3628" dirty="0">
                <a:solidFill>
                  <a:schemeClr val="accent1"/>
                </a:solidFill>
                <a:latin typeface="+mj-lt"/>
                <a:ea typeface="+mj-ea"/>
                <a:cs typeface="+mj-cs"/>
              </a:rPr>
              <a:t>Finanzielle Auswirkungen</a:t>
            </a:r>
          </a:p>
          <a:p>
            <a:pPr marL="0" indent="0">
              <a:lnSpc>
                <a:spcPct val="100000"/>
              </a:lnSpc>
              <a:buNone/>
            </a:pPr>
            <a:br>
              <a:rPr lang="de-CH" sz="3628" dirty="0">
                <a:solidFill>
                  <a:schemeClr val="accent1"/>
                </a:solidFill>
                <a:latin typeface="+mj-lt"/>
                <a:ea typeface="+mj-ea"/>
                <a:cs typeface="+mj-cs"/>
              </a:rPr>
            </a:br>
            <a:endParaRPr lang="de-CH" sz="3628" dirty="0">
              <a:latin typeface="+mj-lt"/>
              <a:ea typeface="+mj-ea"/>
              <a:cs typeface="+mj-cs"/>
            </a:endParaRPr>
          </a:p>
        </p:txBody>
      </p:sp>
    </p:spTree>
    <p:extLst>
      <p:ext uri="{BB962C8B-B14F-4D97-AF65-F5344CB8AC3E}">
        <p14:creationId xmlns:p14="http://schemas.microsoft.com/office/powerpoint/2010/main" val="601742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Finanzielle Auswirkungen der USRIII </a:t>
            </a:r>
            <a:br>
              <a:rPr lang="de-CH" dirty="0"/>
            </a:br>
            <a:endParaRPr lang="de-CH" dirty="0"/>
          </a:p>
        </p:txBody>
      </p:sp>
      <p:graphicFrame>
        <p:nvGraphicFramePr>
          <p:cNvPr id="6" name="Inhaltsplatzhalter 5"/>
          <p:cNvGraphicFramePr>
            <a:graphicFrameLocks noGrp="1"/>
          </p:cNvGraphicFramePr>
          <p:nvPr>
            <p:ph idx="1"/>
            <p:extLst/>
          </p:nvPr>
        </p:nvGraphicFramePr>
        <p:xfrm>
          <a:off x="2715235" y="1397493"/>
          <a:ext cx="7560761" cy="4819337"/>
        </p:xfrm>
        <a:graphic>
          <a:graphicData uri="http://schemas.openxmlformats.org/drawingml/2006/table">
            <a:tbl>
              <a:tblPr/>
              <a:tblGrid>
                <a:gridCol w="3707327">
                  <a:extLst>
                    <a:ext uri="{9D8B030D-6E8A-4147-A177-3AD203B41FA5}">
                      <a16:colId xmlns:a16="http://schemas.microsoft.com/office/drawing/2014/main" val="20000"/>
                    </a:ext>
                  </a:extLst>
                </a:gridCol>
                <a:gridCol w="1941703">
                  <a:extLst>
                    <a:ext uri="{9D8B030D-6E8A-4147-A177-3AD203B41FA5}">
                      <a16:colId xmlns:a16="http://schemas.microsoft.com/office/drawing/2014/main" val="20001"/>
                    </a:ext>
                  </a:extLst>
                </a:gridCol>
                <a:gridCol w="1911731">
                  <a:extLst>
                    <a:ext uri="{9D8B030D-6E8A-4147-A177-3AD203B41FA5}">
                      <a16:colId xmlns:a16="http://schemas.microsoft.com/office/drawing/2014/main" val="20002"/>
                    </a:ext>
                  </a:extLst>
                </a:gridCol>
              </a:tblGrid>
              <a:tr h="1079192">
                <a:tc>
                  <a:txBody>
                    <a:bodyPr/>
                    <a:lstStyle/>
                    <a:p>
                      <a:pPr algn="ctr" fontAlgn="t"/>
                      <a:r>
                        <a:rPr lang="de-CH" sz="1600" b="1" i="0" u="none" strike="noStrike" kern="1200" dirty="0">
                          <a:solidFill>
                            <a:srgbClr val="000000"/>
                          </a:solidFill>
                          <a:effectLst/>
                          <a:latin typeface="+mj-lt"/>
                          <a:ea typeface="+mn-ea"/>
                          <a:cs typeface="+mn-cs"/>
                        </a:rPr>
                        <a:t> Massnahmen</a:t>
                      </a:r>
                    </a:p>
                  </a:txBody>
                  <a:tcPr marL="7884" marR="7884" marT="7884"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de-CH" sz="1600" b="1" i="0" u="none" strike="noStrike" dirty="0">
                          <a:solidFill>
                            <a:srgbClr val="000000"/>
                          </a:solidFill>
                          <a:effectLst/>
                          <a:latin typeface="+mj-lt"/>
                        </a:rPr>
                        <a:t>Auswirkungen auf den Bund </a:t>
                      </a:r>
                    </a:p>
                    <a:p>
                      <a:pPr algn="ctr" fontAlgn="t"/>
                      <a:r>
                        <a:rPr lang="de-CH" sz="1600" b="1" i="0" u="none" strike="noStrike" dirty="0">
                          <a:solidFill>
                            <a:srgbClr val="000000"/>
                          </a:solidFill>
                          <a:effectLst/>
                          <a:latin typeface="+mj-lt"/>
                        </a:rPr>
                        <a:t>(in Mio. CHF)</a:t>
                      </a:r>
                    </a:p>
                  </a:txBody>
                  <a:tcPr marL="7884" marR="7884" marT="78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t"/>
                      <a:r>
                        <a:rPr lang="de-CH" sz="1600" b="1" i="0" u="none" strike="noStrike" dirty="0">
                          <a:solidFill>
                            <a:srgbClr val="000000"/>
                          </a:solidFill>
                          <a:effectLst/>
                          <a:latin typeface="+mj-lt"/>
                        </a:rPr>
                        <a:t>Auswirkungen auf Kantone und Gemeinden </a:t>
                      </a:r>
                    </a:p>
                    <a:p>
                      <a:pPr algn="ctr" fontAlgn="t"/>
                      <a:r>
                        <a:rPr lang="de-CH" sz="1600" b="1" i="0" u="none" strike="noStrike" dirty="0">
                          <a:solidFill>
                            <a:srgbClr val="000000"/>
                          </a:solidFill>
                          <a:effectLst/>
                          <a:latin typeface="+mj-lt"/>
                        </a:rPr>
                        <a:t>(in Mio. CHF)</a:t>
                      </a:r>
                    </a:p>
                  </a:txBody>
                  <a:tcPr marL="7884" marR="7884" marT="7884" marB="0">
                    <a:lnL w="12700" cap="flat" cmpd="sng" algn="ctr">
                      <a:solidFill>
                        <a:schemeClr val="tx1"/>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4504">
                <a:tc>
                  <a:txBody>
                    <a:bodyPr/>
                    <a:lstStyle/>
                    <a:p>
                      <a:pPr marL="0" indent="0" algn="l" fontAlgn="t">
                        <a:spcBef>
                          <a:spcPts val="0"/>
                        </a:spcBef>
                        <a:buFont typeface="Symbol" panose="05050102010706020507" pitchFamily="18" charset="2"/>
                        <a:buNone/>
                      </a:pPr>
                      <a:r>
                        <a:rPr lang="de-CH" sz="1600" b="1" i="0" u="none" strike="noStrike" baseline="0" dirty="0">
                          <a:solidFill>
                            <a:srgbClr val="000000"/>
                          </a:solidFill>
                          <a:effectLst/>
                          <a:latin typeface="+mj-lt"/>
                        </a:rPr>
                        <a:t>Steuerpolitische Massnahmen:</a:t>
                      </a:r>
                    </a:p>
                  </a:txBody>
                  <a:tcPr marL="7884" marR="7884" marT="7884"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Wegfall</a:t>
                      </a:r>
                      <a:r>
                        <a:rPr lang="de-CH" sz="1600" b="0" i="0" u="none" strike="noStrike" baseline="0" dirty="0">
                          <a:solidFill>
                            <a:srgbClr val="000000"/>
                          </a:solidFill>
                          <a:effectLst/>
                          <a:latin typeface="+mj-lt"/>
                        </a:rPr>
                        <a:t> der Statusgesellschaften</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 </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 + + +</a:t>
                      </a: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Patentbox</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1"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de-CH" sz="1600" b="0" kern="1200" dirty="0">
                          <a:solidFill>
                            <a:schemeClr val="tx1"/>
                          </a:solidFill>
                          <a:effectLst/>
                          <a:latin typeface="+mn-lt"/>
                          <a:ea typeface="+mn-ea"/>
                          <a:cs typeface="+mn-cs"/>
                        </a:rPr>
                        <a:t>– </a:t>
                      </a:r>
                      <a:endParaRPr lang="de-CH" sz="1600" b="0" i="0" u="none" strike="noStrike" kern="1200" dirty="0">
                        <a:solidFill>
                          <a:srgbClr val="000000"/>
                        </a:solidFill>
                        <a:effectLst/>
                        <a:latin typeface="+mn-lt"/>
                        <a:ea typeface="+mn-ea"/>
                        <a:cs typeface="+mn-cs"/>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F&amp;E-Input Förderung</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1"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kern="1200" dirty="0">
                          <a:solidFill>
                            <a:schemeClr val="tx1"/>
                          </a:solidFill>
                          <a:effectLst/>
                          <a:latin typeface="+mn-lt"/>
                          <a:ea typeface="+mn-ea"/>
                          <a:cs typeface="+mn-cs"/>
                        </a:rPr>
                        <a:t>– </a:t>
                      </a:r>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Zinsbereinigte  Gewinnsteuer</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-222</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chemeClr val="tx1"/>
                          </a:solidFill>
                          <a:effectLst/>
                          <a:latin typeface="+mj-lt"/>
                        </a:rPr>
                        <a:t>-344 bis 0</a:t>
                      </a: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Anpassung Kapitalsteuer</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kern="1200" dirty="0">
                          <a:solidFill>
                            <a:schemeClr val="tx1"/>
                          </a:solidFill>
                          <a:effectLst/>
                          <a:latin typeface="+mn-lt"/>
                          <a:ea typeface="+mn-ea"/>
                          <a:cs typeface="+mn-cs"/>
                        </a:rPr>
                        <a:t>–</a:t>
                      </a:r>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Übergangsregelung</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1" kern="1200" dirty="0">
                          <a:solidFill>
                            <a:schemeClr val="tx1"/>
                          </a:solidFill>
                          <a:effectLst/>
                          <a:latin typeface="+mn-lt"/>
                          <a:ea typeface="+mn-ea"/>
                          <a:cs typeface="+mn-cs"/>
                        </a:rPr>
                        <a:t>–</a:t>
                      </a:r>
                      <a:endParaRPr lang="de-CH" sz="1600" b="1"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Gewinnsteuersatzsenkung</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1" kern="1200" dirty="0">
                          <a:solidFill>
                            <a:schemeClr val="tx1"/>
                          </a:solidFill>
                          <a:effectLst/>
                          <a:latin typeface="+mn-lt"/>
                          <a:ea typeface="+mn-ea"/>
                          <a:cs typeface="+mn-cs"/>
                        </a:rPr>
                        <a:t>– – – – </a:t>
                      </a:r>
                      <a:endParaRPr lang="de-CH" sz="1600" b="1"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Anpassung Teilbesteuerung</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 </a:t>
                      </a: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37958">
                <a:tc>
                  <a:txBody>
                    <a:bodyPr/>
                    <a:lstStyle/>
                    <a:p>
                      <a:pPr marL="0" indent="0" algn="l" fontAlgn="t">
                        <a:spcBef>
                          <a:spcPts val="0"/>
                        </a:spcBef>
                        <a:buFont typeface="Symbol" panose="05050102010706020507" pitchFamily="18" charset="2"/>
                        <a:buNone/>
                      </a:pPr>
                      <a:r>
                        <a:rPr lang="de-CH" sz="1600" b="1" i="0" u="none" strike="noStrike" dirty="0">
                          <a:solidFill>
                            <a:srgbClr val="000000"/>
                          </a:solidFill>
                          <a:effectLst/>
                          <a:latin typeface="+mj-lt"/>
                        </a:rPr>
                        <a:t>Finanzpolitischer</a:t>
                      </a:r>
                      <a:r>
                        <a:rPr lang="de-CH" sz="1600" b="1" i="0" u="none" strike="noStrike" baseline="0" dirty="0">
                          <a:solidFill>
                            <a:srgbClr val="000000"/>
                          </a:solidFill>
                          <a:effectLst/>
                          <a:latin typeface="+mj-lt"/>
                        </a:rPr>
                        <a:t> Ausgleich:</a:t>
                      </a:r>
                      <a:endParaRPr lang="de-CH" sz="1600" b="1" i="0" u="none" strike="noStrike" dirty="0">
                        <a:solidFill>
                          <a:srgbClr val="000000"/>
                        </a:solidFill>
                        <a:effectLst/>
                        <a:latin typeface="+mj-lt"/>
                      </a:endParaRPr>
                    </a:p>
                  </a:txBody>
                  <a:tcPr marL="7884" marR="7884" marT="7884"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de-CH" sz="1600" b="0" i="0" u="none" strike="noStrike" dirty="0">
                        <a:solidFill>
                          <a:srgbClr val="000000"/>
                        </a:solidFill>
                        <a:effectLst/>
                        <a:latin typeface="+mj-lt"/>
                      </a:endParaRP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Erhöhung Kantonsanteil DBST</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-920</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+920</a:t>
                      </a: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6153">
                <a:tc>
                  <a:txBody>
                    <a:bodyPr/>
                    <a:lstStyle/>
                    <a:p>
                      <a:pPr marL="285750" indent="-285750" algn="l" fontAlgn="t">
                        <a:spcBef>
                          <a:spcPts val="0"/>
                        </a:spcBef>
                        <a:buFont typeface="Symbol" panose="05050102010706020507" pitchFamily="18" charset="2"/>
                        <a:buChar char="-"/>
                      </a:pPr>
                      <a:r>
                        <a:rPr lang="de-CH" sz="1600" b="0" i="0" u="none" strike="noStrike" dirty="0">
                          <a:solidFill>
                            <a:srgbClr val="000000"/>
                          </a:solidFill>
                          <a:effectLst/>
                          <a:latin typeface="+mj-lt"/>
                        </a:rPr>
                        <a:t>Ergänzungsbeitrag</a:t>
                      </a:r>
                    </a:p>
                  </a:txBody>
                  <a:tcPr marL="7884" marR="7884" marT="7884"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-180</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de-CH" sz="1600" b="0" i="0" u="none" strike="noStrike" dirty="0">
                          <a:solidFill>
                            <a:srgbClr val="000000"/>
                          </a:solidFill>
                          <a:effectLst/>
                          <a:latin typeface="+mj-lt"/>
                        </a:rPr>
                        <a:t>+180</a:t>
                      </a:r>
                    </a:p>
                  </a:txBody>
                  <a:tcPr marL="7884" marR="7884" marT="7884"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276153">
                <a:tc>
                  <a:txBody>
                    <a:bodyPr/>
                    <a:lstStyle/>
                    <a:p>
                      <a:pPr algn="l" fontAlgn="t"/>
                      <a:r>
                        <a:rPr lang="de-CH" sz="1600" b="1" i="0" u="none" strike="noStrike" dirty="0">
                          <a:solidFill>
                            <a:srgbClr val="000000"/>
                          </a:solidFill>
                          <a:effectLst/>
                          <a:latin typeface="+mj-lt"/>
                        </a:rPr>
                        <a:t>Total (quantifizierbar)</a:t>
                      </a:r>
                    </a:p>
                  </a:txBody>
                  <a:tcPr marL="7884" marR="7884" marT="78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de-CH" sz="1600" b="1" i="0" u="none" strike="noStrike" dirty="0">
                          <a:solidFill>
                            <a:srgbClr val="000000"/>
                          </a:solidFill>
                          <a:effectLst/>
                          <a:latin typeface="+mj-lt"/>
                        </a:rPr>
                        <a:t>-1’322</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de-CH" sz="1600" b="1" i="0" u="none" strike="noStrike" dirty="0">
                          <a:solidFill>
                            <a:srgbClr val="000000"/>
                          </a:solidFill>
                          <a:effectLst/>
                          <a:latin typeface="+mj-lt"/>
                        </a:rPr>
                        <a:t>+756 bis +1’100</a:t>
                      </a:r>
                    </a:p>
                  </a:txBody>
                  <a:tcPr marL="7884" marR="7884" marT="78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
        <p:nvSpPr>
          <p:cNvPr id="7" name="Inhaltsplatzhalter 2"/>
          <p:cNvSpPr txBox="1">
            <a:spLocks/>
          </p:cNvSpPr>
          <p:nvPr/>
        </p:nvSpPr>
        <p:spPr bwMode="auto">
          <a:xfrm>
            <a:off x="2727437" y="6143953"/>
            <a:ext cx="7706071" cy="368529"/>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marL="0" lvl="2" indent="0">
              <a:buNone/>
            </a:pPr>
            <a:r>
              <a:rPr lang="de-CH" sz="1179" kern="0" dirty="0"/>
              <a:t>Quelle: BR - Botschaft USRIII; WAK-N - Medienmitteilung vom 24.02.2016; EFV </a:t>
            </a:r>
          </a:p>
        </p:txBody>
      </p:sp>
    </p:spTree>
    <p:extLst>
      <p:ext uri="{BB962C8B-B14F-4D97-AF65-F5344CB8AC3E}">
        <p14:creationId xmlns:p14="http://schemas.microsoft.com/office/powerpoint/2010/main" val="4267464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sz="4000" dirty="0"/>
              <a:t>Finanzielle Auswirkungen aus Sicht der Kantone</a:t>
            </a:r>
          </a:p>
        </p:txBody>
      </p:sp>
      <p:sp>
        <p:nvSpPr>
          <p:cNvPr id="3" name="Inhaltsplatzhalter 2"/>
          <p:cNvSpPr>
            <a:spLocks noGrp="1"/>
          </p:cNvSpPr>
          <p:nvPr>
            <p:ph idx="1"/>
          </p:nvPr>
        </p:nvSpPr>
        <p:spPr>
          <a:xfrm>
            <a:off x="2727434" y="1665564"/>
            <a:ext cx="8071062" cy="4963746"/>
          </a:xfrm>
        </p:spPr>
        <p:txBody>
          <a:bodyPr>
            <a:normAutofit fontScale="62500" lnSpcReduction="20000"/>
          </a:bodyPr>
          <a:lstStyle/>
          <a:p>
            <a:pPr>
              <a:lnSpc>
                <a:spcPct val="130000"/>
              </a:lnSpc>
            </a:pPr>
            <a:r>
              <a:rPr lang="de-CH" b="1" dirty="0"/>
              <a:t>Kantone sind direkt betroffen </a:t>
            </a:r>
            <a:r>
              <a:rPr lang="de-CH" dirty="0"/>
              <a:t>durch Abschaffung kantonaler Steuerstatus</a:t>
            </a:r>
          </a:p>
          <a:p>
            <a:pPr marL="414680" indent="-414680">
              <a:lnSpc>
                <a:spcPct val="130000"/>
              </a:lnSpc>
              <a:buFont typeface="Symbol" panose="05050102010706020507" pitchFamily="18" charset="2"/>
              <a:buChar char="-"/>
            </a:pPr>
            <a:r>
              <a:rPr lang="de-CH" dirty="0"/>
              <a:t>Statisch: Massive Mehreinnahmen durch Steuererhöhung </a:t>
            </a:r>
          </a:p>
          <a:p>
            <a:pPr marL="414680" indent="-414680">
              <a:lnSpc>
                <a:spcPct val="130000"/>
              </a:lnSpc>
              <a:buFont typeface="Symbol" panose="05050102010706020507" pitchFamily="18" charset="2"/>
              <a:buChar char="-"/>
            </a:pPr>
            <a:r>
              <a:rPr lang="de-CH" dirty="0"/>
              <a:t>Dynamisch: Sowohl die Durchführung als auch der Verzicht auf Steuersenkungen führt zu Mindereinnahmen</a:t>
            </a:r>
          </a:p>
          <a:p>
            <a:pPr>
              <a:lnSpc>
                <a:spcPct val="130000"/>
              </a:lnSpc>
              <a:spcBef>
                <a:spcPts val="544"/>
              </a:spcBef>
            </a:pPr>
            <a:r>
              <a:rPr lang="de-CH" b="1" dirty="0"/>
              <a:t>USRIII bedeutet: Unterstützung durch den Bund</a:t>
            </a:r>
          </a:p>
          <a:p>
            <a:pPr marL="793035" lvl="1" indent="-466515">
              <a:lnSpc>
                <a:spcPct val="130000"/>
              </a:lnSpc>
              <a:buFont typeface="+mj-lt"/>
              <a:buAutoNum type="arabicPeriod"/>
            </a:pPr>
            <a:r>
              <a:rPr lang="de-CH" dirty="0"/>
              <a:t>Steuerpolitisch: Möglichkeit neuer steuerlicher Sondermassnahmen </a:t>
            </a:r>
          </a:p>
          <a:p>
            <a:pPr marL="793035" lvl="1" indent="-466515">
              <a:lnSpc>
                <a:spcPct val="130000"/>
              </a:lnSpc>
              <a:buFont typeface="+mj-lt"/>
              <a:buAutoNum type="arabicPeriod"/>
            </a:pPr>
            <a:r>
              <a:rPr lang="de-CH" dirty="0"/>
              <a:t>Finanzpolitisch: Vertikaler finanzieller Ausgleich</a:t>
            </a:r>
          </a:p>
          <a:p>
            <a:pPr>
              <a:lnSpc>
                <a:spcPct val="130000"/>
              </a:lnSpc>
              <a:spcBef>
                <a:spcPts val="544"/>
              </a:spcBef>
            </a:pPr>
            <a:r>
              <a:rPr lang="de-CH" b="1" dirty="0">
                <a:sym typeface="Wingdings" panose="05000000000000000000" pitchFamily="2" charset="2"/>
              </a:rPr>
              <a:t>Wichtig:</a:t>
            </a:r>
          </a:p>
          <a:p>
            <a:pPr marL="466515" indent="-466515">
              <a:lnSpc>
                <a:spcPct val="130000"/>
              </a:lnSpc>
              <a:buFont typeface="+mj-lt"/>
              <a:buAutoNum type="arabicPeriod"/>
            </a:pPr>
            <a:r>
              <a:rPr lang="de-CH" dirty="0">
                <a:sym typeface="Wingdings" panose="05000000000000000000" pitchFamily="2" charset="2"/>
              </a:rPr>
              <a:t>Gezielte </a:t>
            </a:r>
            <a:r>
              <a:rPr lang="de-CH" b="1" dirty="0">
                <a:sym typeface="Wingdings" panose="05000000000000000000" pitchFamily="2" charset="2"/>
              </a:rPr>
              <a:t>steuerliche Sondermassnahmen </a:t>
            </a:r>
            <a:r>
              <a:rPr lang="de-CH" dirty="0">
                <a:sym typeface="Wingdings" panose="05000000000000000000" pitchFamily="2" charset="2"/>
              </a:rPr>
              <a:t>(Patentbox, F&amp;E-Input, NID) können die Kantonen fakultativ als Ersatz für Gewinnsteuersenkungen nutzen.</a:t>
            </a:r>
          </a:p>
          <a:p>
            <a:pPr marL="466515" indent="-466515">
              <a:lnSpc>
                <a:spcPct val="130000"/>
              </a:lnSpc>
              <a:buFont typeface="+mj-lt"/>
              <a:buAutoNum type="arabicPeriod"/>
            </a:pPr>
            <a:r>
              <a:rPr lang="de-CH" dirty="0">
                <a:sym typeface="Wingdings" panose="05000000000000000000" pitchFamily="2" charset="2"/>
              </a:rPr>
              <a:t>Durch den </a:t>
            </a:r>
            <a:r>
              <a:rPr lang="de-CH" b="1" dirty="0">
                <a:sym typeface="Wingdings" panose="05000000000000000000" pitchFamily="2" charset="2"/>
              </a:rPr>
              <a:t>vertikalen Ausgleich </a:t>
            </a:r>
            <a:r>
              <a:rPr lang="de-CH" dirty="0">
                <a:sym typeface="Wingdings" panose="05000000000000000000" pitchFamily="2" charset="2"/>
              </a:rPr>
              <a:t>werden die Gesamtkosten zu gleichen Teilen auf Bund sowie Kantone und Gemeinen verteilt. </a:t>
            </a:r>
          </a:p>
        </p:txBody>
      </p:sp>
    </p:spTree>
    <p:extLst>
      <p:ext uri="{BB962C8B-B14F-4D97-AF65-F5344CB8AC3E}">
        <p14:creationId xmlns:p14="http://schemas.microsoft.com/office/powerpoint/2010/main" val="727100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15915" y="352639"/>
            <a:ext cx="8229497" cy="1044854"/>
          </a:xfrm>
        </p:spPr>
        <p:txBody>
          <a:bodyPr>
            <a:normAutofit fontScale="90000"/>
          </a:bodyPr>
          <a:lstStyle/>
          <a:p>
            <a:r>
              <a:rPr lang="de-CH" dirty="0"/>
              <a:t>Finanzielle Auswirkungen ohne Reform</a:t>
            </a:r>
          </a:p>
        </p:txBody>
      </p:sp>
      <p:graphicFrame>
        <p:nvGraphicFramePr>
          <p:cNvPr id="7" name="Inhaltsplatzhalter 6"/>
          <p:cNvGraphicFramePr>
            <a:graphicFrameLocks noGrp="1"/>
          </p:cNvGraphicFramePr>
          <p:nvPr>
            <p:ph idx="1"/>
            <p:extLst/>
          </p:nvPr>
        </p:nvGraphicFramePr>
        <p:xfrm>
          <a:off x="2744137" y="1462684"/>
          <a:ext cx="8083262" cy="4807931"/>
        </p:xfrm>
        <a:graphic>
          <a:graphicData uri="http://schemas.openxmlformats.org/drawingml/2006/table">
            <a:tbl>
              <a:tblPr firstRow="1" bandRow="1">
                <a:tableStyleId>{D27102A9-8310-4765-A935-A1911B00CA55}</a:tableStyleId>
              </a:tblPr>
              <a:tblGrid>
                <a:gridCol w="4278081">
                  <a:extLst>
                    <a:ext uri="{9D8B030D-6E8A-4147-A177-3AD203B41FA5}">
                      <a16:colId xmlns:a16="http://schemas.microsoft.com/office/drawing/2014/main" val="20000"/>
                    </a:ext>
                  </a:extLst>
                </a:gridCol>
                <a:gridCol w="115348">
                  <a:extLst>
                    <a:ext uri="{9D8B030D-6E8A-4147-A177-3AD203B41FA5}">
                      <a16:colId xmlns:a16="http://schemas.microsoft.com/office/drawing/2014/main" val="20001"/>
                    </a:ext>
                  </a:extLst>
                </a:gridCol>
                <a:gridCol w="668401">
                  <a:extLst>
                    <a:ext uri="{9D8B030D-6E8A-4147-A177-3AD203B41FA5}">
                      <a16:colId xmlns:a16="http://schemas.microsoft.com/office/drawing/2014/main" val="20002"/>
                    </a:ext>
                  </a:extLst>
                </a:gridCol>
                <a:gridCol w="1751593">
                  <a:extLst>
                    <a:ext uri="{9D8B030D-6E8A-4147-A177-3AD203B41FA5}">
                      <a16:colId xmlns:a16="http://schemas.microsoft.com/office/drawing/2014/main" val="20003"/>
                    </a:ext>
                  </a:extLst>
                </a:gridCol>
                <a:gridCol w="127192">
                  <a:extLst>
                    <a:ext uri="{9D8B030D-6E8A-4147-A177-3AD203B41FA5}">
                      <a16:colId xmlns:a16="http://schemas.microsoft.com/office/drawing/2014/main" val="20004"/>
                    </a:ext>
                  </a:extLst>
                </a:gridCol>
                <a:gridCol w="1142647">
                  <a:extLst>
                    <a:ext uri="{9D8B030D-6E8A-4147-A177-3AD203B41FA5}">
                      <a16:colId xmlns:a16="http://schemas.microsoft.com/office/drawing/2014/main" val="20005"/>
                    </a:ext>
                  </a:extLst>
                </a:gridCol>
              </a:tblGrid>
              <a:tr h="580547">
                <a:tc gridSpan="3">
                  <a:txBody>
                    <a:bodyPr/>
                    <a:lstStyle/>
                    <a:p>
                      <a:r>
                        <a:rPr lang="de-CH" sz="1600" dirty="0"/>
                        <a:t>Studie</a:t>
                      </a:r>
                      <a:endParaRPr lang="de-CH" sz="1600" b="0" dirty="0"/>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CH"/>
                    </a:p>
                  </a:txBody>
                  <a:tcPr/>
                </a:tc>
                <a:tc hMerge="1">
                  <a:txBody>
                    <a:bodyPr/>
                    <a:lstStyle/>
                    <a:p>
                      <a:endParaRPr lang="de-CH" sz="2000" dirty="0"/>
                    </a:p>
                  </a:txBody>
                  <a:tcPr>
                    <a:lnR w="12700" cap="flat" cmpd="sng" algn="ctr">
                      <a:solidFill>
                        <a:schemeClr val="tx1"/>
                      </a:solidFill>
                      <a:prstDash val="solid"/>
                      <a:round/>
                      <a:headEnd type="none" w="med" len="med"/>
                      <a:tailEnd type="none" w="med" len="med"/>
                    </a:lnR>
                  </a:tcPr>
                </a:tc>
                <a:tc gridSpan="3">
                  <a:txBody>
                    <a:bodyPr/>
                    <a:lstStyle/>
                    <a:p>
                      <a:r>
                        <a:rPr lang="de-CH" sz="1600" dirty="0"/>
                        <a:t>Finanzielle Auswirkungen  </a:t>
                      </a:r>
                      <a:r>
                        <a:rPr lang="de-CH" sz="1600" b="0" dirty="0"/>
                        <a:t>(in Millionen</a:t>
                      </a:r>
                      <a:r>
                        <a:rPr lang="de-CH" sz="1600" b="0" baseline="0" dirty="0"/>
                        <a:t> Franken)</a:t>
                      </a:r>
                      <a:endParaRPr lang="de-CH" sz="1600" b="0" dirty="0"/>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CH"/>
                    </a:p>
                  </a:txBody>
                  <a:tcPr/>
                </a:tc>
                <a:tc hMerge="1">
                  <a:txBody>
                    <a:bodyPr/>
                    <a:lstStyle/>
                    <a:p>
                      <a:endParaRPr lang="de-CH" sz="18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31741">
                <a:tc gridSpan="3">
                  <a:txBody>
                    <a:bodyPr/>
                    <a:lstStyle/>
                    <a:p>
                      <a:r>
                        <a:rPr lang="de-CH" sz="1500" b="1" dirty="0" err="1"/>
                        <a:t>economiesuisse</a:t>
                      </a:r>
                      <a:r>
                        <a:rPr lang="de-CH" sz="1500" b="1" dirty="0"/>
                        <a:t>:</a:t>
                      </a:r>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de-CH"/>
                    </a:p>
                  </a:txBody>
                  <a:tcPr/>
                </a:tc>
                <a:tc hMerge="1">
                  <a:txBody>
                    <a:bodyPr/>
                    <a:lstStyle/>
                    <a:p>
                      <a:endParaRPr lang="de-CH" sz="1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de-CH" sz="1500" dirty="0"/>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endParaRPr lang="de-CH" sz="1600"/>
                    </a:p>
                  </a:txBody>
                  <a:tcPr marL="82935" marR="82935" marT="41468" marB="41468">
                    <a:lnT w="12700" cap="flat" cmpd="sng" algn="ctr">
                      <a:solidFill>
                        <a:schemeClr val="tx1"/>
                      </a:solidFill>
                      <a:prstDash val="solid"/>
                      <a:round/>
                      <a:headEnd type="none" w="med" len="med"/>
                      <a:tailEnd type="none" w="med" len="med"/>
                    </a:lnT>
                  </a:tcPr>
                </a:tc>
                <a:tc hMerge="1">
                  <a:txBody>
                    <a:bodyPr/>
                    <a:lstStyle/>
                    <a:p>
                      <a:endParaRPr lang="de-CH" sz="1700"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17919">
                <a:tc gridSpan="2">
                  <a:txBody>
                    <a:bodyPr/>
                    <a:lstStyle/>
                    <a:p>
                      <a:pPr lvl="1"/>
                      <a:r>
                        <a:rPr lang="de-CH" sz="1500" dirty="0"/>
                        <a:t>Annahme</a:t>
                      </a:r>
                      <a:r>
                        <a:rPr lang="de-CH" sz="1500" baseline="0" dirty="0"/>
                        <a:t> Wegzug Statusgesellschaften</a:t>
                      </a:r>
                      <a:endParaRPr lang="de-CH" sz="1500" dirty="0"/>
                    </a:p>
                  </a:txBody>
                  <a:tcPr marL="82935" marR="82935" marT="41468" marB="41468"/>
                </a:tc>
                <a:tc hMerge="1">
                  <a:txBody>
                    <a:bodyPr/>
                    <a:lstStyle/>
                    <a:p>
                      <a:endParaRPr lang="de-CH"/>
                    </a:p>
                  </a:txBody>
                  <a:tcPr/>
                </a:tc>
                <a:tc>
                  <a:txBody>
                    <a:bodyPr/>
                    <a:lstStyle/>
                    <a:p>
                      <a:pPr algn="r"/>
                      <a:r>
                        <a:rPr lang="de-CH" sz="1500" dirty="0"/>
                        <a:t>-75%</a:t>
                      </a:r>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Bund &amp; Kantone</a:t>
                      </a:r>
                    </a:p>
                  </a:txBody>
                  <a:tcPr marL="82935" marR="82935" marT="41468" marB="41468">
                    <a:lnL w="12700" cap="flat" cmpd="sng" algn="ctr">
                      <a:solidFill>
                        <a:schemeClr val="tx1"/>
                      </a:solidFill>
                      <a:prstDash val="solid"/>
                      <a:round/>
                      <a:headEnd type="none" w="med" len="med"/>
                      <a:tailEnd type="none" w="med" len="med"/>
                    </a:lnL>
                  </a:tcPr>
                </a:tc>
                <a:tc gridSpan="2">
                  <a:txBody>
                    <a:bodyPr/>
                    <a:lstStyle/>
                    <a:p>
                      <a:pPr marL="0" marR="0" lvl="1" indent="0" algn="r" defTabSz="914400" rtl="0" eaLnBrk="1" fontAlgn="auto" latinLnBrk="0" hangingPunct="1">
                        <a:lnSpc>
                          <a:spcPct val="100000"/>
                        </a:lnSpc>
                        <a:spcBef>
                          <a:spcPts val="0"/>
                        </a:spcBef>
                        <a:spcAft>
                          <a:spcPts val="0"/>
                        </a:spcAft>
                        <a:buClrTx/>
                        <a:buSzTx/>
                        <a:buFontTx/>
                        <a:buNone/>
                        <a:tabLst/>
                        <a:defRPr/>
                      </a:pPr>
                      <a:r>
                        <a:rPr lang="de-CH" sz="1500" baseline="0" dirty="0"/>
                        <a:t>-4000</a:t>
                      </a:r>
                      <a:endParaRPr lang="de-CH" sz="1500" dirty="0"/>
                    </a:p>
                  </a:txBody>
                  <a:tcPr marL="82935" marR="82935" marT="41468" marB="41468"/>
                </a:tc>
                <a:tc hMerge="1">
                  <a:txBody>
                    <a:bodyPr/>
                    <a:lstStyle/>
                    <a:p>
                      <a:pPr marL="0" marR="0" lvl="1" indent="0" algn="r" defTabSz="914400" rtl="0" eaLnBrk="1" fontAlgn="auto" latinLnBrk="0" hangingPunct="1">
                        <a:lnSpc>
                          <a:spcPct val="100000"/>
                        </a:lnSpc>
                        <a:spcBef>
                          <a:spcPts val="0"/>
                        </a:spcBef>
                        <a:spcAft>
                          <a:spcPts val="0"/>
                        </a:spcAft>
                        <a:buClrTx/>
                        <a:buSzTx/>
                        <a:buFontTx/>
                        <a:buNone/>
                        <a:tabLst/>
                        <a:defRPr/>
                      </a:pPr>
                      <a:endParaRPr lang="de-CH" sz="1700" dirty="0"/>
                    </a:p>
                  </a:txBody>
                  <a:tcPr/>
                </a:tc>
                <a:extLst>
                  <a:ext uri="{0D108BD9-81ED-4DB2-BD59-A6C34878D82A}">
                    <a16:rowId xmlns:a16="http://schemas.microsoft.com/office/drawing/2014/main" val="10002"/>
                  </a:ext>
                </a:extLst>
              </a:tr>
              <a:tr h="331741">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de-CH" sz="1500" dirty="0"/>
                        <a:t>Höhere</a:t>
                      </a:r>
                      <a:r>
                        <a:rPr lang="de-CH" sz="1500" baseline="0" dirty="0"/>
                        <a:t> Steuersätze</a:t>
                      </a:r>
                      <a:endParaRPr lang="de-CH" sz="1500" dirty="0"/>
                    </a:p>
                  </a:txBody>
                  <a:tcPr marL="82935" marR="82935" marT="41468" marB="41468"/>
                </a:tc>
                <a:tc hMerge="1">
                  <a:txBody>
                    <a:bodyPr/>
                    <a:lstStyle/>
                    <a:p>
                      <a:endParaRPr lang="de-CH"/>
                    </a:p>
                  </a:txBody>
                  <a:tcPr/>
                </a:tc>
                <a:tc>
                  <a:txBody>
                    <a:bodyPr/>
                    <a:lstStyle/>
                    <a:p>
                      <a:pPr algn="r"/>
                      <a:endParaRPr lang="de-CH" sz="1600" dirty="0"/>
                    </a:p>
                  </a:txBody>
                  <a:tcPr marL="82935" marR="82935" marT="41468" marB="41468">
                    <a:lnR w="12700" cap="flat" cmpd="sng" algn="ctr">
                      <a:solidFill>
                        <a:schemeClr val="tx1"/>
                      </a:solidFill>
                      <a:prstDash val="solid"/>
                      <a:round/>
                      <a:headEnd type="none" w="med" len="med"/>
                      <a:tailEnd type="none" w="med" len="med"/>
                    </a:lnR>
                  </a:tcPr>
                </a:tc>
                <a:tc>
                  <a:txBody>
                    <a:bodyPr/>
                    <a:lstStyle/>
                    <a:p>
                      <a:r>
                        <a:rPr lang="de-CH" sz="1500" dirty="0"/>
                        <a:t>Kantone</a:t>
                      </a:r>
                    </a:p>
                  </a:txBody>
                  <a:tcPr marL="82935" marR="82935" marT="41468" marB="41468">
                    <a:lnL w="12700" cap="flat" cmpd="sng" algn="ctr">
                      <a:solidFill>
                        <a:schemeClr val="tx1"/>
                      </a:solidFill>
                      <a:prstDash val="solid"/>
                      <a:round/>
                      <a:headEnd type="none" w="med" len="med"/>
                      <a:tailEnd type="none" w="med" len="med"/>
                    </a:lnL>
                  </a:tcPr>
                </a:tc>
                <a:tc gridSpan="2">
                  <a:txBody>
                    <a:bodyPr/>
                    <a:lstStyle/>
                    <a:p>
                      <a:pPr algn="r"/>
                      <a:r>
                        <a:rPr lang="de-CH" sz="1500" dirty="0"/>
                        <a:t>+300</a:t>
                      </a:r>
                    </a:p>
                  </a:txBody>
                  <a:tcPr marL="82935" marR="82935" marT="41468" marB="41468"/>
                </a:tc>
                <a:tc hMerge="1">
                  <a:txBody>
                    <a:bodyPr/>
                    <a:lstStyle/>
                    <a:p>
                      <a:pPr algn="r"/>
                      <a:endParaRPr lang="de-CH" sz="1700" dirty="0"/>
                    </a:p>
                  </a:txBody>
                  <a:tcPr/>
                </a:tc>
                <a:extLst>
                  <a:ext uri="{0D108BD9-81ED-4DB2-BD59-A6C34878D82A}">
                    <a16:rowId xmlns:a16="http://schemas.microsoft.com/office/drawing/2014/main" val="10003"/>
                  </a:ext>
                </a:extLst>
              </a:tr>
              <a:tr h="331741">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de-CH" sz="1500" b="1" dirty="0"/>
                    </a:p>
                  </a:txBody>
                  <a:tcPr marL="82935" marR="82935" marT="41468" marB="41468">
                    <a:lnB w="12700" cap="flat" cmpd="sng" algn="ctr">
                      <a:solidFill>
                        <a:schemeClr val="tx1"/>
                      </a:solidFill>
                      <a:prstDash val="solid"/>
                      <a:round/>
                      <a:headEnd type="none" w="med" len="med"/>
                      <a:tailEnd type="none" w="med" len="med"/>
                    </a:lnB>
                  </a:tcPr>
                </a:tc>
                <a:tc hMerge="1">
                  <a:txBody>
                    <a:bodyPr/>
                    <a:lstStyle/>
                    <a:p>
                      <a:endParaRPr lang="de-CH"/>
                    </a:p>
                  </a:txBody>
                  <a:tcPr/>
                </a:tc>
                <a:tc>
                  <a:txBody>
                    <a:bodyPr/>
                    <a:lstStyle/>
                    <a:p>
                      <a:pPr algn="r"/>
                      <a:endParaRPr lang="de-CH" sz="1600" b="1" dirty="0"/>
                    </a:p>
                  </a:txBody>
                  <a:tcPr marL="82935" marR="82935" marT="41468" marB="41468">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CH" sz="1500" b="1" dirty="0"/>
                        <a:t>Total</a:t>
                      </a:r>
                    </a:p>
                  </a:txBody>
                  <a:tcPr marL="82935" marR="82935" marT="41468" marB="41468">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pPr algn="r"/>
                      <a:r>
                        <a:rPr lang="de-CH" sz="1500" b="1" dirty="0"/>
                        <a:t>-3700</a:t>
                      </a:r>
                    </a:p>
                  </a:txBody>
                  <a:tcPr marL="82935" marR="82935" marT="41468" marB="41468">
                    <a:lnB w="12700" cap="flat" cmpd="sng" algn="ctr">
                      <a:solidFill>
                        <a:schemeClr val="tx1"/>
                      </a:solidFill>
                      <a:prstDash val="solid"/>
                      <a:round/>
                      <a:headEnd type="none" w="med" len="med"/>
                      <a:tailEnd type="none" w="med" len="med"/>
                    </a:lnB>
                  </a:tcPr>
                </a:tc>
                <a:tc hMerge="1">
                  <a:txBody>
                    <a:bodyPr/>
                    <a:lstStyle/>
                    <a:p>
                      <a:pPr algn="r"/>
                      <a:endParaRPr lang="de-CH" sz="1700" b="1"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52048">
                <a:tc gridSpan="6">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de-CH" sz="500" b="1" dirty="0"/>
                    </a:p>
                  </a:txBody>
                  <a:tcPr marL="82935" marR="82935" marT="41468" marB="41468">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hMerge="1">
                  <a:txBody>
                    <a:bodyPr/>
                    <a:lstStyle/>
                    <a:p>
                      <a:endParaRPr lang="de-CH"/>
                    </a:p>
                  </a:txBody>
                  <a:tcPr/>
                </a:tc>
                <a:tc hMerge="1">
                  <a:txBody>
                    <a:bodyPr/>
                    <a:lstStyle/>
                    <a:p>
                      <a:endParaRPr lang="de-CH"/>
                    </a:p>
                  </a:txBody>
                  <a:tcPr/>
                </a:tc>
                <a:tc hMerge="1">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de-CH" sz="18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CH"/>
                    </a:p>
                  </a:txBody>
                  <a:tcPr/>
                </a:tc>
                <a:tc hMerge="1">
                  <a:txBody>
                    <a:bodyPr/>
                    <a:lstStyle/>
                    <a:p>
                      <a:pPr algn="r"/>
                      <a:endParaRPr lang="de-CH" sz="18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17919">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500" b="1" baseline="0" dirty="0">
                          <a:solidFill>
                            <a:schemeClr val="tx1"/>
                          </a:solidFill>
                        </a:rPr>
                        <a:t>Konjunkturforschungsstelle (ETH-KOF):</a:t>
                      </a:r>
                      <a:endParaRPr lang="de-CH" sz="1500" b="1" dirty="0">
                        <a:solidFill>
                          <a:schemeClr val="tx1"/>
                        </a:solidFill>
                      </a:endParaRPr>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de-CH"/>
                    </a:p>
                  </a:txBody>
                  <a:tcPr/>
                </a:tc>
                <a:tc hMerge="1">
                  <a:txBody>
                    <a:bodyPr/>
                    <a:lstStyle/>
                    <a:p>
                      <a:pPr algn="r"/>
                      <a:endParaRPr lang="de-CH" sz="1800"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endParaRPr lang="de-CH" sz="1500" dirty="0">
                        <a:solidFill>
                          <a:schemeClr val="tx1"/>
                        </a:solidFill>
                      </a:endParaRPr>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de-CH"/>
                    </a:p>
                  </a:txBody>
                  <a:tcPr/>
                </a:tc>
                <a:tc>
                  <a:txBody>
                    <a:bodyPr/>
                    <a:lstStyle/>
                    <a:p>
                      <a:pPr algn="r"/>
                      <a:endParaRPr lang="de-CH" sz="1500" dirty="0">
                        <a:solidFill>
                          <a:schemeClr val="tx1"/>
                        </a:solidFill>
                      </a:endParaRPr>
                    </a:p>
                  </a:txBody>
                  <a:tcPr marL="82935" marR="82935" marT="41468" marB="41468">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r h="317919">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de-CH" sz="1500" dirty="0">
                          <a:solidFill>
                            <a:schemeClr val="tx1"/>
                          </a:solidFill>
                        </a:rPr>
                        <a:t>Annahme</a:t>
                      </a:r>
                      <a:r>
                        <a:rPr lang="de-CH" sz="1500" baseline="0" dirty="0">
                          <a:solidFill>
                            <a:schemeClr val="tx1"/>
                          </a:solidFill>
                        </a:rPr>
                        <a:t> Wegzug </a:t>
                      </a:r>
                      <a:r>
                        <a:rPr lang="de-CH" sz="1500" baseline="0" dirty="0"/>
                        <a:t>Statusgesellschaften</a:t>
                      </a:r>
                      <a:endParaRPr lang="de-CH" sz="1500" dirty="0"/>
                    </a:p>
                  </a:txBody>
                  <a:tcPr marL="82935" marR="82935" marT="41468" marB="41468"/>
                </a:tc>
                <a:tc hMerge="1">
                  <a:txBody>
                    <a:bodyPr/>
                    <a:lstStyle/>
                    <a:p>
                      <a:endParaRPr lang="de-CH"/>
                    </a:p>
                  </a:txBody>
                  <a:tcPr/>
                </a:tc>
                <a:tc>
                  <a:txBody>
                    <a:bodyPr/>
                    <a:lstStyle/>
                    <a:p>
                      <a:pPr algn="r"/>
                      <a:r>
                        <a:rPr lang="de-CH" sz="1500" dirty="0">
                          <a:solidFill>
                            <a:schemeClr val="tx1"/>
                          </a:solidFill>
                        </a:rPr>
                        <a:t>-88%</a:t>
                      </a:r>
                    </a:p>
                  </a:txBody>
                  <a:tcPr marL="82935" marR="82935" marT="41468" marB="41468">
                    <a:lnR w="12700" cap="flat" cmpd="sng" algn="ctr">
                      <a:solidFill>
                        <a:schemeClr val="tx1"/>
                      </a:solidFill>
                      <a:prstDash val="solid"/>
                      <a:round/>
                      <a:headEnd type="none" w="med" len="med"/>
                      <a:tailEnd type="none" w="med" len="med"/>
                    </a:lnR>
                  </a:tcPr>
                </a:tc>
                <a:tc gridSpan="2">
                  <a:txBody>
                    <a:bodyPr/>
                    <a:lstStyle/>
                    <a:p>
                      <a:r>
                        <a:rPr lang="de-CH" sz="1500" dirty="0">
                          <a:solidFill>
                            <a:schemeClr val="tx1"/>
                          </a:solidFill>
                        </a:rPr>
                        <a:t>Bund &amp; Kantone</a:t>
                      </a:r>
                    </a:p>
                  </a:txBody>
                  <a:tcPr marL="82935" marR="82935" marT="41468" marB="41468">
                    <a:lnL w="12700" cap="flat" cmpd="sng" algn="ctr">
                      <a:solidFill>
                        <a:schemeClr val="tx1"/>
                      </a:solidFill>
                      <a:prstDash val="solid"/>
                      <a:round/>
                      <a:headEnd type="none" w="med" len="med"/>
                      <a:tailEnd type="none" w="med" len="med"/>
                    </a:lnL>
                  </a:tcPr>
                </a:tc>
                <a:tc hMerge="1">
                  <a:txBody>
                    <a:bodyPr/>
                    <a:lstStyle/>
                    <a:p>
                      <a:endParaRPr lang="de-CH"/>
                    </a:p>
                  </a:txBody>
                  <a:tcPr/>
                </a:tc>
                <a:tc>
                  <a:txBody>
                    <a:bodyPr/>
                    <a:lstStyle/>
                    <a:p>
                      <a:pPr algn="r"/>
                      <a:r>
                        <a:rPr lang="de-CH" sz="1500" dirty="0">
                          <a:solidFill>
                            <a:schemeClr val="tx1"/>
                          </a:solidFill>
                        </a:rPr>
                        <a:t>-4540</a:t>
                      </a:r>
                    </a:p>
                  </a:txBody>
                  <a:tcPr marL="82935" marR="82935" marT="41468" marB="41468"/>
                </a:tc>
                <a:extLst>
                  <a:ext uri="{0D108BD9-81ED-4DB2-BD59-A6C34878D82A}">
                    <a16:rowId xmlns:a16="http://schemas.microsoft.com/office/drawing/2014/main" val="10007"/>
                  </a:ext>
                </a:extLst>
              </a:tr>
              <a:tr h="317919">
                <a:tc gridSpan="2">
                  <a:txBody>
                    <a:bodyPr/>
                    <a:lstStyle/>
                    <a:p>
                      <a:pPr lvl="1"/>
                      <a:r>
                        <a:rPr lang="de-CH" sz="1500" dirty="0">
                          <a:solidFill>
                            <a:schemeClr val="tx1"/>
                          </a:solidFill>
                        </a:rPr>
                        <a:t>Höhere Steuersätze</a:t>
                      </a:r>
                    </a:p>
                  </a:txBody>
                  <a:tcPr marL="82935" marR="82935" marT="41468" marB="41468"/>
                </a:tc>
                <a:tc hMerge="1">
                  <a:txBody>
                    <a:bodyPr/>
                    <a:lstStyle/>
                    <a:p>
                      <a:endParaRPr lang="de-CH"/>
                    </a:p>
                  </a:txBody>
                  <a:tcPr/>
                </a:tc>
                <a:tc>
                  <a:txBody>
                    <a:bodyPr/>
                    <a:lstStyle/>
                    <a:p>
                      <a:pPr algn="r"/>
                      <a:endParaRPr lang="de-CH" sz="1500" dirty="0">
                        <a:solidFill>
                          <a:schemeClr val="tx1"/>
                        </a:solidFill>
                      </a:endParaRPr>
                    </a:p>
                  </a:txBody>
                  <a:tcPr marL="82935" marR="82935" marT="41468" marB="41468">
                    <a:lnR w="12700" cap="flat" cmpd="sng" algn="ctr">
                      <a:solidFill>
                        <a:schemeClr val="tx1"/>
                      </a:solidFill>
                      <a:prstDash val="solid"/>
                      <a:round/>
                      <a:headEnd type="none" w="med" len="med"/>
                      <a:tailEnd type="none" w="med" len="med"/>
                    </a:lnR>
                  </a:tcPr>
                </a:tc>
                <a:tc gridSpan="2">
                  <a:txBody>
                    <a:bodyPr/>
                    <a:lstStyle/>
                    <a:p>
                      <a:r>
                        <a:rPr lang="de-CH" sz="1500" dirty="0">
                          <a:solidFill>
                            <a:schemeClr val="tx1"/>
                          </a:solidFill>
                        </a:rPr>
                        <a:t>Kantone</a:t>
                      </a:r>
                    </a:p>
                  </a:txBody>
                  <a:tcPr marL="82935" marR="82935" marT="41468" marB="41468">
                    <a:lnL w="12700" cap="flat" cmpd="sng" algn="ctr">
                      <a:solidFill>
                        <a:schemeClr val="tx1"/>
                      </a:solidFill>
                      <a:prstDash val="solid"/>
                      <a:round/>
                      <a:headEnd type="none" w="med" len="med"/>
                      <a:tailEnd type="none" w="med" len="med"/>
                    </a:lnL>
                  </a:tcPr>
                </a:tc>
                <a:tc hMerge="1">
                  <a:txBody>
                    <a:bodyPr/>
                    <a:lstStyle/>
                    <a:p>
                      <a:endParaRPr lang="de-CH"/>
                    </a:p>
                  </a:txBody>
                  <a:tcPr/>
                </a:tc>
                <a:tc>
                  <a:txBody>
                    <a:bodyPr/>
                    <a:lstStyle/>
                    <a:p>
                      <a:pPr algn="r"/>
                      <a:r>
                        <a:rPr lang="de-CH" sz="1500" dirty="0">
                          <a:solidFill>
                            <a:schemeClr val="tx1"/>
                          </a:solidFill>
                        </a:rPr>
                        <a:t>+1080</a:t>
                      </a:r>
                    </a:p>
                  </a:txBody>
                  <a:tcPr marL="82935" marR="82935" marT="41468" marB="41468"/>
                </a:tc>
                <a:extLst>
                  <a:ext uri="{0D108BD9-81ED-4DB2-BD59-A6C34878D82A}">
                    <a16:rowId xmlns:a16="http://schemas.microsoft.com/office/drawing/2014/main" val="10008"/>
                  </a:ext>
                </a:extLst>
              </a:tr>
              <a:tr h="317919">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de-CH" sz="1500" b="1" dirty="0"/>
                    </a:p>
                  </a:txBody>
                  <a:tcPr marL="82935" marR="82935" marT="41468" marB="41468">
                    <a:lnB w="12700" cap="flat" cmpd="sng" algn="ctr">
                      <a:solidFill>
                        <a:schemeClr val="tx1"/>
                      </a:solidFill>
                      <a:prstDash val="solid"/>
                      <a:round/>
                      <a:headEnd type="none" w="med" len="med"/>
                      <a:tailEnd type="none" w="med" len="med"/>
                    </a:lnB>
                  </a:tcPr>
                </a:tc>
                <a:tc hMerge="1">
                  <a:txBody>
                    <a:bodyPr/>
                    <a:lstStyle/>
                    <a:p>
                      <a:endParaRPr lang="de-CH"/>
                    </a:p>
                  </a:txBody>
                  <a:tcPr/>
                </a:tc>
                <a:tc>
                  <a:txBody>
                    <a:bodyPr/>
                    <a:lstStyle/>
                    <a:p>
                      <a:pPr algn="r"/>
                      <a:endParaRPr lang="de-CH" sz="1500" b="1" dirty="0"/>
                    </a:p>
                  </a:txBody>
                  <a:tcPr marL="82935" marR="82935" marT="41468" marB="41468">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CH" sz="1500" b="1" dirty="0"/>
                        <a:t>Total</a:t>
                      </a:r>
                    </a:p>
                  </a:txBody>
                  <a:tcPr marL="82935" marR="82935" marT="41468" marB="41468">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de-CH"/>
                    </a:p>
                  </a:txBody>
                  <a:tcPr/>
                </a:tc>
                <a:tc>
                  <a:txBody>
                    <a:bodyPr/>
                    <a:lstStyle/>
                    <a:p>
                      <a:pPr algn="r"/>
                      <a:r>
                        <a:rPr lang="de-CH" sz="1500" b="1" dirty="0"/>
                        <a:t>-3460</a:t>
                      </a:r>
                    </a:p>
                  </a:txBody>
                  <a:tcPr marL="82935" marR="82935" marT="41468" marB="41468">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152048">
                <a:tc gridSpan="6">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de-CH" sz="500" b="1" dirty="0"/>
                    </a:p>
                  </a:txBody>
                  <a:tcPr marL="82935" marR="82935" marT="41468" marB="41468">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de-CH"/>
                    </a:p>
                  </a:txBody>
                  <a:tcPr/>
                </a:tc>
                <a:tc hMerge="1">
                  <a:txBody>
                    <a:bodyPr/>
                    <a:lstStyle/>
                    <a:p>
                      <a:pPr algn="r"/>
                      <a:endParaRPr lang="de-CH" sz="500"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de-CH" sz="5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de-CH"/>
                    </a:p>
                  </a:txBody>
                  <a:tcPr/>
                </a:tc>
                <a:tc hMerge="1">
                  <a:txBody>
                    <a:bodyPr/>
                    <a:lstStyle/>
                    <a:p>
                      <a:pPr algn="r"/>
                      <a:endParaRPr lang="de-CH" sz="500"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317919">
                <a:tc gridSpan="3">
                  <a:txBody>
                    <a:bodyPr/>
                    <a:lstStyle/>
                    <a:p>
                      <a:r>
                        <a:rPr lang="de-CH" sz="1500" b="1" dirty="0"/>
                        <a:t>B,S,S.</a:t>
                      </a:r>
                      <a:r>
                        <a:rPr lang="de-CH" sz="1500" b="1" baseline="0" dirty="0"/>
                        <a:t> Volkswirtschaftliche Beratung</a:t>
                      </a:r>
                      <a:r>
                        <a:rPr lang="de-CH" sz="1500" b="1" dirty="0"/>
                        <a:t>:</a:t>
                      </a:r>
                    </a:p>
                  </a:txBody>
                  <a:tcPr marL="82935" marR="82935" marT="41468" marB="41468">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de-CH"/>
                    </a:p>
                  </a:txBody>
                  <a:tcPr/>
                </a:tc>
                <a:tc hMerge="1">
                  <a:txBody>
                    <a:bodyPr/>
                    <a:lstStyle/>
                    <a:p>
                      <a:pPr algn="r"/>
                      <a:endParaRPr lang="de-CH" sz="1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endParaRPr lang="de-CH" sz="1500" dirty="0"/>
                    </a:p>
                  </a:txBody>
                  <a:tcPr marL="82935" marR="82935" marT="41468" marB="41468">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de-CH"/>
                    </a:p>
                  </a:txBody>
                  <a:tcPr/>
                </a:tc>
                <a:tc>
                  <a:txBody>
                    <a:bodyPr/>
                    <a:lstStyle/>
                    <a:p>
                      <a:pPr algn="r"/>
                      <a:endParaRPr lang="de-CH" sz="1500" dirty="0"/>
                    </a:p>
                  </a:txBody>
                  <a:tcPr marL="82935" marR="82935" marT="41468" marB="41468">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11"/>
                  </a:ext>
                </a:extLst>
              </a:tr>
              <a:tr h="357416">
                <a:tc>
                  <a:txBody>
                    <a:bodyPr/>
                    <a:lstStyle/>
                    <a:p>
                      <a:pPr lvl="1"/>
                      <a:r>
                        <a:rPr lang="de-CH" sz="1500" dirty="0">
                          <a:solidFill>
                            <a:schemeClr val="tx1"/>
                          </a:solidFill>
                        </a:rPr>
                        <a:t>Annahme Wegzug</a:t>
                      </a:r>
                      <a:r>
                        <a:rPr lang="de-CH" sz="1500" baseline="0" dirty="0">
                          <a:solidFill>
                            <a:schemeClr val="tx1"/>
                          </a:solidFill>
                        </a:rPr>
                        <a:t> </a:t>
                      </a:r>
                      <a:r>
                        <a:rPr lang="de-CH" sz="1500" baseline="0" dirty="0"/>
                        <a:t>Statusgesellschaften</a:t>
                      </a:r>
                      <a:endParaRPr lang="de-CH" sz="1500" dirty="0"/>
                    </a:p>
                  </a:txBody>
                  <a:tcPr marL="82935" marR="82935" marT="41468" marB="41468"/>
                </a:tc>
                <a:tc gridSpan="2">
                  <a:txBody>
                    <a:bodyPr/>
                    <a:lstStyle/>
                    <a:p>
                      <a:pPr algn="r"/>
                      <a:r>
                        <a:rPr lang="de-CH" sz="1500" dirty="0">
                          <a:solidFill>
                            <a:schemeClr val="tx1"/>
                          </a:solidFill>
                        </a:rPr>
                        <a:t>-74%</a:t>
                      </a:r>
                    </a:p>
                  </a:txBody>
                  <a:tcPr marL="82935" marR="82935" marT="41468" marB="41468">
                    <a:lnR w="12700" cap="flat" cmpd="sng" algn="ctr">
                      <a:solidFill>
                        <a:schemeClr val="tx1"/>
                      </a:solidFill>
                      <a:prstDash val="solid"/>
                      <a:round/>
                      <a:headEnd type="none" w="med" len="med"/>
                      <a:tailEnd type="none" w="med" len="med"/>
                    </a:lnR>
                  </a:tcPr>
                </a:tc>
                <a:tc hMerge="1">
                  <a:txBody>
                    <a:bodyPr/>
                    <a:lstStyle/>
                    <a:p>
                      <a:pPr algn="r"/>
                      <a:endParaRPr lang="de-CH" sz="1800"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r>
                        <a:rPr lang="de-CH" sz="1500" dirty="0">
                          <a:solidFill>
                            <a:schemeClr val="tx1"/>
                          </a:solidFill>
                        </a:rPr>
                        <a:t>Bund &amp; Kantone</a:t>
                      </a:r>
                    </a:p>
                  </a:txBody>
                  <a:tcPr marL="82935" marR="82935" marT="41468" marB="41468">
                    <a:lnL w="12700" cap="flat" cmpd="sng" algn="ctr">
                      <a:solidFill>
                        <a:schemeClr val="tx1"/>
                      </a:solidFill>
                      <a:prstDash val="solid"/>
                      <a:round/>
                      <a:headEnd type="none" w="med" len="med"/>
                      <a:tailEnd type="none" w="med" len="med"/>
                    </a:lnL>
                  </a:tcPr>
                </a:tc>
                <a:tc hMerge="1">
                  <a:txBody>
                    <a:bodyPr/>
                    <a:lstStyle/>
                    <a:p>
                      <a:endParaRPr lang="de-CH"/>
                    </a:p>
                  </a:txBody>
                  <a:tcPr/>
                </a:tc>
                <a:tc>
                  <a:txBody>
                    <a:bodyPr/>
                    <a:lstStyle/>
                    <a:p>
                      <a:pPr algn="r"/>
                      <a:r>
                        <a:rPr lang="de-CH" sz="1500" dirty="0">
                          <a:solidFill>
                            <a:schemeClr val="tx1"/>
                          </a:solidFill>
                        </a:rPr>
                        <a:t>-3900</a:t>
                      </a:r>
                    </a:p>
                  </a:txBody>
                  <a:tcPr marL="82935" marR="82935" marT="41468" marB="41468"/>
                </a:tc>
                <a:extLst>
                  <a:ext uri="{0D108BD9-81ED-4DB2-BD59-A6C34878D82A}">
                    <a16:rowId xmlns:a16="http://schemas.microsoft.com/office/drawing/2014/main" val="10012"/>
                  </a:ext>
                </a:extLst>
              </a:tr>
              <a:tr h="331040">
                <a:tc>
                  <a:txBody>
                    <a:bodyPr/>
                    <a:lstStyle/>
                    <a:p>
                      <a:pPr lvl="1"/>
                      <a:r>
                        <a:rPr lang="de-CH" sz="1500" dirty="0">
                          <a:solidFill>
                            <a:schemeClr val="tx1"/>
                          </a:solidFill>
                        </a:rPr>
                        <a:t>Höhere Steuersätze</a:t>
                      </a:r>
                    </a:p>
                  </a:txBody>
                  <a:tcPr marL="82935" marR="82935" marT="41468" marB="41468"/>
                </a:tc>
                <a:tc gridSpan="2">
                  <a:txBody>
                    <a:bodyPr/>
                    <a:lstStyle/>
                    <a:p>
                      <a:endParaRPr lang="de-CH" sz="1500" dirty="0"/>
                    </a:p>
                  </a:txBody>
                  <a:tcPr marL="82935" marR="82935" marT="41468" marB="41468">
                    <a:lnR w="12700" cap="flat" cmpd="sng" algn="ctr">
                      <a:solidFill>
                        <a:schemeClr val="tx1"/>
                      </a:solidFill>
                      <a:prstDash val="solid"/>
                      <a:round/>
                      <a:headEnd type="none" w="med" len="med"/>
                      <a:tailEnd type="none" w="med" len="med"/>
                    </a:lnR>
                  </a:tcPr>
                </a:tc>
                <a:tc hMerge="1">
                  <a:txBody>
                    <a:bodyPr/>
                    <a:lstStyle/>
                    <a:p>
                      <a:pPr algn="r"/>
                      <a:endParaRPr lang="de-CH" sz="1800"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r>
                        <a:rPr lang="de-CH" sz="1500" dirty="0">
                          <a:solidFill>
                            <a:schemeClr val="tx1"/>
                          </a:solidFill>
                        </a:rPr>
                        <a:t>Kantone</a:t>
                      </a:r>
                    </a:p>
                  </a:txBody>
                  <a:tcPr marL="82935" marR="82935" marT="41468" marB="41468">
                    <a:lnL w="12700" cap="flat" cmpd="sng" algn="ctr">
                      <a:solidFill>
                        <a:schemeClr val="tx1"/>
                      </a:solidFill>
                      <a:prstDash val="solid"/>
                      <a:round/>
                      <a:headEnd type="none" w="med" len="med"/>
                      <a:tailEnd type="none" w="med" len="med"/>
                    </a:lnL>
                  </a:tcPr>
                </a:tc>
                <a:tc hMerge="1">
                  <a:txBody>
                    <a:bodyPr/>
                    <a:lstStyle/>
                    <a:p>
                      <a:endParaRPr lang="de-CH"/>
                    </a:p>
                  </a:txBody>
                  <a:tcPr/>
                </a:tc>
                <a:tc>
                  <a:txBody>
                    <a:bodyPr/>
                    <a:lstStyle/>
                    <a:p>
                      <a:pPr algn="r"/>
                      <a:r>
                        <a:rPr lang="de-CH" sz="1500" dirty="0">
                          <a:solidFill>
                            <a:schemeClr val="tx1"/>
                          </a:solidFill>
                        </a:rPr>
                        <a:t>+830</a:t>
                      </a:r>
                    </a:p>
                  </a:txBody>
                  <a:tcPr marL="82935" marR="82935" marT="41468" marB="41468"/>
                </a:tc>
                <a:extLst>
                  <a:ext uri="{0D108BD9-81ED-4DB2-BD59-A6C34878D82A}">
                    <a16:rowId xmlns:a16="http://schemas.microsoft.com/office/drawing/2014/main" val="10013"/>
                  </a:ext>
                </a:extLst>
              </a:tr>
              <a:tr h="317919">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de-CH" sz="1500" b="1" dirty="0"/>
                    </a:p>
                  </a:txBody>
                  <a:tcPr marL="82935" marR="82935" marT="41468" marB="41468">
                    <a:lnB w="12700" cap="flat" cmpd="sng" algn="ctr">
                      <a:solidFill>
                        <a:schemeClr val="tx1"/>
                      </a:solidFill>
                      <a:prstDash val="solid"/>
                      <a:round/>
                      <a:headEnd type="none" w="med" len="med"/>
                      <a:tailEnd type="none" w="med" len="med"/>
                    </a:lnB>
                  </a:tcPr>
                </a:tc>
                <a:tc gridSpan="2">
                  <a:txBody>
                    <a:bodyPr/>
                    <a:lstStyle/>
                    <a:p>
                      <a:endParaRPr lang="de-CH" sz="1500"/>
                    </a:p>
                  </a:txBody>
                  <a:tcPr marL="82935" marR="82935" marT="41468" marB="41468">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r"/>
                      <a:endParaRPr lang="de-CH" sz="1800" b="1"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CH" sz="1500" b="1" dirty="0"/>
                        <a:t>Total</a:t>
                      </a:r>
                    </a:p>
                  </a:txBody>
                  <a:tcPr marL="82935" marR="82935" marT="41468" marB="41468">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de-CH"/>
                    </a:p>
                  </a:txBody>
                  <a:tcPr/>
                </a:tc>
                <a:tc>
                  <a:txBody>
                    <a:bodyPr/>
                    <a:lstStyle/>
                    <a:p>
                      <a:pPr algn="r"/>
                      <a:r>
                        <a:rPr lang="de-CH" sz="1500" b="1" dirty="0"/>
                        <a:t>-3070</a:t>
                      </a:r>
                    </a:p>
                  </a:txBody>
                  <a:tcPr marL="82935" marR="82935" marT="41468" marB="41468">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6" name="Textfeld 7"/>
          <p:cNvSpPr txBox="1">
            <a:spLocks noChangeArrowheads="1"/>
          </p:cNvSpPr>
          <p:nvPr/>
        </p:nvSpPr>
        <p:spPr bwMode="auto">
          <a:xfrm>
            <a:off x="2681151" y="6234543"/>
            <a:ext cx="5697455" cy="446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63" tIns="41431" rIns="82863" bIns="41431">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hangingPunct="1"/>
            <a:r>
              <a:rPr lang="de-CH" sz="1179" dirty="0"/>
              <a:t>Quellen: </a:t>
            </a:r>
            <a:r>
              <a:rPr lang="de-CH" sz="1179" dirty="0" err="1"/>
              <a:t>economiesuisse</a:t>
            </a:r>
            <a:r>
              <a:rPr lang="de-CH" sz="1179" dirty="0"/>
              <a:t> (2013). </a:t>
            </a:r>
            <a:r>
              <a:rPr lang="de-CH" sz="1179" dirty="0" err="1"/>
              <a:t>Chatagny</a:t>
            </a:r>
            <a:r>
              <a:rPr lang="de-CH" sz="1179" dirty="0"/>
              <a:t>, </a:t>
            </a:r>
            <a:r>
              <a:rPr lang="de-CH" sz="1179" dirty="0" err="1"/>
              <a:t>Köthenburger</a:t>
            </a:r>
            <a:r>
              <a:rPr lang="de-CH" sz="1179" dirty="0"/>
              <a:t> &amp; </a:t>
            </a:r>
            <a:r>
              <a:rPr lang="de-CH" sz="1179" dirty="0" err="1"/>
              <a:t>Stimmelmayr</a:t>
            </a:r>
            <a:r>
              <a:rPr lang="de-CH" sz="1179" dirty="0"/>
              <a:t> (2014). B,S,S. Volkswirtschaftliche Beratung (2014) </a:t>
            </a:r>
          </a:p>
        </p:txBody>
      </p:sp>
    </p:spTree>
    <p:extLst>
      <p:ext uri="{BB962C8B-B14F-4D97-AF65-F5344CB8AC3E}">
        <p14:creationId xmlns:p14="http://schemas.microsoft.com/office/powerpoint/2010/main" val="1815347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645415" y="1569531"/>
            <a:ext cx="2088737" cy="784830"/>
          </a:xfrm>
        </p:spPr>
        <p:txBody>
          <a:bodyPr/>
          <a:lstStyle/>
          <a:p>
            <a:pPr>
              <a:spcAft>
                <a:spcPts val="1814"/>
              </a:spcAft>
            </a:pPr>
            <a:r>
              <a:rPr lang="de-CH" sz="1995" b="1" dirty="0"/>
              <a:t>Art. 28 Besondere Fälle:</a:t>
            </a:r>
          </a:p>
        </p:txBody>
      </p:sp>
      <p:sp>
        <p:nvSpPr>
          <p:cNvPr id="6" name="Titel 5"/>
          <p:cNvSpPr>
            <a:spLocks noGrp="1"/>
          </p:cNvSpPr>
          <p:nvPr>
            <p:ph type="title"/>
          </p:nvPr>
        </p:nvSpPr>
        <p:spPr/>
        <p:txBody>
          <a:bodyPr>
            <a:normAutofit fontScale="90000"/>
          </a:bodyPr>
          <a:lstStyle/>
          <a:p>
            <a:r>
              <a:rPr lang="de-CH" dirty="0"/>
              <a:t>Steuerharmonisierungsgesetz </a:t>
            </a:r>
            <a:br>
              <a:rPr lang="de-CH" dirty="0"/>
            </a:br>
            <a:r>
              <a:rPr lang="de-CH" dirty="0"/>
              <a:t>Artikel 28 </a:t>
            </a:r>
          </a:p>
        </p:txBody>
      </p:sp>
      <p:pic>
        <p:nvPicPr>
          <p:cNvPr id="1028" name="Picture 4" descr="\\i-net.economiesuisse.ch@SSL\DavWWWRoot\themen\finanzen\steuerpolitik\Dokumente\Unternehmensbesteuerung\Unternehmenssteuerreform III\Präsentationen\STHG_28 3.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29000"/>
                    </a14:imgEffect>
                  </a14:imgLayer>
                </a14:imgProps>
              </a:ext>
              <a:ext uri="{28A0092B-C50C-407E-A947-70E740481C1C}">
                <a14:useLocalDpi xmlns:a14="http://schemas.microsoft.com/office/drawing/2010/main" val="0"/>
              </a:ext>
            </a:extLst>
          </a:blip>
          <a:srcRect/>
          <a:stretch>
            <a:fillRect/>
          </a:stretch>
        </p:blipFill>
        <p:spPr bwMode="auto">
          <a:xfrm>
            <a:off x="4723177" y="1417874"/>
            <a:ext cx="5710329" cy="5233845"/>
          </a:xfrm>
          <a:prstGeom prst="rect">
            <a:avLst/>
          </a:prstGeom>
          <a:noFill/>
          <a:extLst>
            <a:ext uri="{909E8E84-426E-40DD-AFC4-6F175D3DCCD1}">
              <a14:hiddenFill xmlns:a14="http://schemas.microsoft.com/office/drawing/2010/main">
                <a:solidFill>
                  <a:srgbClr val="FFFFFF"/>
                </a:solidFill>
              </a14:hiddenFill>
            </a:ext>
          </a:extLst>
        </p:spPr>
      </p:pic>
      <p:sp>
        <p:nvSpPr>
          <p:cNvPr id="16" name="Textplatzhalter 4"/>
          <p:cNvSpPr txBox="1">
            <a:spLocks/>
          </p:cNvSpPr>
          <p:nvPr/>
        </p:nvSpPr>
        <p:spPr bwMode="auto">
          <a:xfrm>
            <a:off x="2656392" y="2415302"/>
            <a:ext cx="2007261" cy="25648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0" indent="0" algn="l" defTabSz="995363" rtl="0" eaLnBrk="0" fontAlgn="base" hangingPunct="0">
              <a:lnSpc>
                <a:spcPts val="2000"/>
              </a:lnSpc>
              <a:spcBef>
                <a:spcPts val="0"/>
              </a:spcBef>
              <a:spcAft>
                <a:spcPts val="1000"/>
              </a:spcAft>
              <a:defRPr sz="1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1814"/>
              </a:spcAft>
            </a:pPr>
            <a:r>
              <a:rPr lang="de-CH" sz="1995" b="1" kern="0" dirty="0"/>
              <a:t>- Holdings</a:t>
            </a:r>
          </a:p>
        </p:txBody>
      </p:sp>
      <p:sp>
        <p:nvSpPr>
          <p:cNvPr id="17" name="Textplatzhalter 4"/>
          <p:cNvSpPr txBox="1">
            <a:spLocks/>
          </p:cNvSpPr>
          <p:nvPr/>
        </p:nvSpPr>
        <p:spPr bwMode="auto">
          <a:xfrm>
            <a:off x="2656392" y="3159928"/>
            <a:ext cx="2066783" cy="51296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0" indent="0" algn="l" defTabSz="995363" rtl="0" eaLnBrk="0" fontAlgn="base" hangingPunct="0">
              <a:lnSpc>
                <a:spcPts val="2000"/>
              </a:lnSpc>
              <a:spcBef>
                <a:spcPts val="0"/>
              </a:spcBef>
              <a:spcAft>
                <a:spcPts val="1000"/>
              </a:spcAft>
              <a:defRPr sz="1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1814"/>
              </a:spcAft>
            </a:pPr>
            <a:r>
              <a:rPr lang="de-CH" sz="1995" b="1" kern="0" dirty="0"/>
              <a:t>- Domizil-  </a:t>
            </a:r>
            <a:r>
              <a:rPr lang="de-CH" sz="1995" b="1" kern="0" dirty="0" err="1"/>
              <a:t>gesellschaften</a:t>
            </a:r>
            <a:endParaRPr lang="de-CH" sz="1995" b="1" kern="0" dirty="0"/>
          </a:p>
        </p:txBody>
      </p:sp>
      <p:sp>
        <p:nvSpPr>
          <p:cNvPr id="18" name="Textplatzhalter 4"/>
          <p:cNvSpPr txBox="1">
            <a:spLocks/>
          </p:cNvSpPr>
          <p:nvPr/>
        </p:nvSpPr>
        <p:spPr bwMode="auto">
          <a:xfrm>
            <a:off x="2656393" y="5821461"/>
            <a:ext cx="1900817" cy="51296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0" indent="0" algn="l" defTabSz="995363" rtl="0" eaLnBrk="0" fontAlgn="base" hangingPunct="0">
              <a:lnSpc>
                <a:spcPts val="2000"/>
              </a:lnSpc>
              <a:spcBef>
                <a:spcPts val="0"/>
              </a:spcBef>
              <a:spcAft>
                <a:spcPts val="1000"/>
              </a:spcAft>
              <a:defRPr sz="1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Font typeface="Arial" charset="0"/>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1814"/>
              </a:spcAft>
            </a:pPr>
            <a:r>
              <a:rPr lang="de-CH" sz="1995" b="1" kern="0" dirty="0"/>
              <a:t>- Gemischte Gesellschaften</a:t>
            </a:r>
          </a:p>
        </p:txBody>
      </p:sp>
      <p:cxnSp>
        <p:nvCxnSpPr>
          <p:cNvPr id="8" name="Gerade Verbindung 7"/>
          <p:cNvCxnSpPr/>
          <p:nvPr/>
        </p:nvCxnSpPr>
        <p:spPr bwMode="auto">
          <a:xfrm>
            <a:off x="5051001" y="1830039"/>
            <a:ext cx="2612498"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cxnSp>
        <p:nvCxnSpPr>
          <p:cNvPr id="19" name="Gerade Verbindung 18"/>
          <p:cNvCxnSpPr/>
          <p:nvPr/>
        </p:nvCxnSpPr>
        <p:spPr bwMode="auto">
          <a:xfrm>
            <a:off x="8969748" y="1830039"/>
            <a:ext cx="1463757"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cxnSp>
        <p:nvCxnSpPr>
          <p:cNvPr id="22" name="Gerade Verbindung 21"/>
          <p:cNvCxnSpPr/>
          <p:nvPr/>
        </p:nvCxnSpPr>
        <p:spPr bwMode="auto">
          <a:xfrm>
            <a:off x="4734152" y="2027462"/>
            <a:ext cx="1100599"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cxnSp>
        <p:nvCxnSpPr>
          <p:cNvPr id="25" name="Gerade Verbindung 24"/>
          <p:cNvCxnSpPr/>
          <p:nvPr/>
        </p:nvCxnSpPr>
        <p:spPr bwMode="auto">
          <a:xfrm>
            <a:off x="4734152" y="3245683"/>
            <a:ext cx="3582472"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cxnSp>
        <p:nvCxnSpPr>
          <p:cNvPr id="32" name="Gerade Verbindung 31"/>
          <p:cNvCxnSpPr/>
          <p:nvPr/>
        </p:nvCxnSpPr>
        <p:spPr bwMode="auto">
          <a:xfrm>
            <a:off x="4734152" y="6034131"/>
            <a:ext cx="1035286"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cxnSp>
        <p:nvCxnSpPr>
          <p:cNvPr id="34" name="Gerade Verbindung 33"/>
          <p:cNvCxnSpPr/>
          <p:nvPr/>
        </p:nvCxnSpPr>
        <p:spPr bwMode="auto">
          <a:xfrm>
            <a:off x="8450923" y="5831453"/>
            <a:ext cx="1982583"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sp>
        <p:nvSpPr>
          <p:cNvPr id="37" name="Rechteck 36"/>
          <p:cNvSpPr/>
          <p:nvPr/>
        </p:nvSpPr>
        <p:spPr bwMode="auto">
          <a:xfrm>
            <a:off x="5508188" y="4278062"/>
            <a:ext cx="4395516" cy="391875"/>
          </a:xfrm>
          <a:prstGeom prst="rect">
            <a:avLst/>
          </a:prstGeom>
          <a:solidFill>
            <a:srgbClr val="FFC000">
              <a:alpha val="22000"/>
            </a:srgbClr>
          </a:solidFill>
          <a:ln w="9525" cap="flat" cmpd="sng" algn="ctr">
            <a:noFill/>
            <a:prstDash val="solid"/>
            <a:round/>
            <a:headEnd type="none" w="med" len="med"/>
            <a:tailEnd type="none" w="med" len="med"/>
          </a:ln>
          <a:effectLst/>
        </p:spPr>
        <p:txBody>
          <a:bodyPr vert="horz" wrap="square" lIns="82935" tIns="41468" rIns="82935" bIns="41468" numCol="1" rtlCol="0" anchor="t" anchorCtr="0" compatLnSpc="1">
            <a:prstTxWarp prst="textNoShape">
              <a:avLst/>
            </a:prstTxWarp>
          </a:bodyPr>
          <a:lstStyle/>
          <a:p>
            <a:pPr defTabSz="902794" fontAlgn="base">
              <a:spcBef>
                <a:spcPct val="0"/>
              </a:spcBef>
              <a:spcAft>
                <a:spcPct val="0"/>
              </a:spcAft>
            </a:pPr>
            <a:endParaRPr lang="de-CH" sz="1814">
              <a:latin typeface="Arial" charset="0"/>
            </a:endParaRPr>
          </a:p>
        </p:txBody>
      </p:sp>
      <p:cxnSp>
        <p:nvCxnSpPr>
          <p:cNvPr id="39" name="Gerade Verbindung 38"/>
          <p:cNvCxnSpPr/>
          <p:nvPr/>
        </p:nvCxnSpPr>
        <p:spPr bwMode="auto">
          <a:xfrm>
            <a:off x="6096000" y="2208048"/>
            <a:ext cx="4049372" cy="0"/>
          </a:xfrm>
          <a:prstGeom prst="line">
            <a:avLst/>
          </a:prstGeom>
          <a:solidFill>
            <a:schemeClr val="accent1"/>
          </a:solidFill>
          <a:ln w="25400" cap="flat" cmpd="sng" algn="ctr">
            <a:solidFill>
              <a:srgbClr val="EF7232"/>
            </a:solidFill>
            <a:prstDash val="solid"/>
            <a:round/>
            <a:headEnd type="none" w="med" len="med"/>
            <a:tailEnd type="none" w="med" len="med"/>
          </a:ln>
          <a:effectLst/>
        </p:spPr>
      </p:cxnSp>
    </p:spTree>
    <p:extLst>
      <p:ext uri="{BB962C8B-B14F-4D97-AF65-F5344CB8AC3E}">
        <p14:creationId xmlns:p14="http://schemas.microsoft.com/office/powerpoint/2010/main" val="317558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dirty="0"/>
              <a:t>Die privilegierte Besteuerung (heute)</a:t>
            </a:r>
          </a:p>
        </p:txBody>
      </p:sp>
      <p:sp>
        <p:nvSpPr>
          <p:cNvPr id="3" name="Inhaltsplatzhalter 2"/>
          <p:cNvSpPr>
            <a:spLocks noGrp="1"/>
          </p:cNvSpPr>
          <p:nvPr>
            <p:ph idx="1"/>
          </p:nvPr>
        </p:nvSpPr>
        <p:spPr>
          <a:xfrm>
            <a:off x="2732037" y="6136708"/>
            <a:ext cx="7706071" cy="368529"/>
          </a:xfrm>
        </p:spPr>
        <p:txBody>
          <a:bodyPr>
            <a:noAutofit/>
          </a:bodyPr>
          <a:lstStyle/>
          <a:p>
            <a:pPr marL="0" lvl="2" indent="0">
              <a:buNone/>
            </a:pPr>
            <a:r>
              <a:rPr lang="de-CH" sz="1088" dirty="0"/>
              <a:t>Quelle: </a:t>
            </a:r>
            <a:r>
              <a:rPr lang="de-CH" sz="1088" dirty="0" err="1"/>
              <a:t>Hinny</a:t>
            </a:r>
            <a:r>
              <a:rPr lang="de-CH" sz="1088" dirty="0"/>
              <a:t> (2015). Steuerrecht; KPMG (2012). Berner Steuermonitor</a:t>
            </a:r>
          </a:p>
        </p:txBody>
      </p:sp>
      <p:sp>
        <p:nvSpPr>
          <p:cNvPr id="8" name="Inhaltsplatzhalter 2"/>
          <p:cNvSpPr txBox="1">
            <a:spLocks/>
          </p:cNvSpPr>
          <p:nvPr/>
        </p:nvSpPr>
        <p:spPr bwMode="auto">
          <a:xfrm>
            <a:off x="2718063" y="1521087"/>
            <a:ext cx="7706071" cy="433617"/>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lnSpc>
                <a:spcPct val="100000"/>
              </a:lnSpc>
            </a:pPr>
            <a:r>
              <a:rPr lang="de-CH" sz="1270" b="1" kern="0" dirty="0"/>
              <a:t>Effektive Gewinnsteuersätze nach Kanton</a:t>
            </a:r>
          </a:p>
        </p:txBody>
      </p:sp>
      <p:graphicFrame>
        <p:nvGraphicFramePr>
          <p:cNvPr id="9" name="Diagramm 8"/>
          <p:cNvGraphicFramePr>
            <a:graphicFrameLocks/>
          </p:cNvGraphicFramePr>
          <p:nvPr>
            <p:extLst/>
          </p:nvPr>
        </p:nvGraphicFramePr>
        <p:xfrm>
          <a:off x="2715916" y="1796189"/>
          <a:ext cx="7860894" cy="4340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11917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dirty="0"/>
              <a:t>Anpassungen erforderlich</a:t>
            </a:r>
          </a:p>
        </p:txBody>
      </p:sp>
      <p:sp>
        <p:nvSpPr>
          <p:cNvPr id="3" name="Inhaltsplatzhalter 2"/>
          <p:cNvSpPr>
            <a:spLocks noGrp="1"/>
          </p:cNvSpPr>
          <p:nvPr>
            <p:ph idx="1"/>
          </p:nvPr>
        </p:nvSpPr>
        <p:spPr>
          <a:xfrm>
            <a:off x="2740979" y="6186477"/>
            <a:ext cx="7706071" cy="368529"/>
          </a:xfrm>
        </p:spPr>
        <p:txBody>
          <a:bodyPr>
            <a:noAutofit/>
          </a:bodyPr>
          <a:lstStyle/>
          <a:p>
            <a:pPr marL="0" lvl="2" indent="0">
              <a:buNone/>
            </a:pPr>
            <a:r>
              <a:rPr lang="de-CH" sz="907" dirty="0"/>
              <a:t>Quelle: </a:t>
            </a:r>
            <a:r>
              <a:rPr lang="de-CH" sz="907" dirty="0" err="1"/>
              <a:t>Hinny</a:t>
            </a:r>
            <a:r>
              <a:rPr lang="de-CH" sz="907" dirty="0"/>
              <a:t> (2015). Steuerrecht; KPMG (2012). Berner Steuermonitor</a:t>
            </a:r>
          </a:p>
        </p:txBody>
      </p:sp>
      <p:sp>
        <p:nvSpPr>
          <p:cNvPr id="8" name="Inhaltsplatzhalter 2"/>
          <p:cNvSpPr txBox="1">
            <a:spLocks/>
          </p:cNvSpPr>
          <p:nvPr/>
        </p:nvSpPr>
        <p:spPr bwMode="auto">
          <a:xfrm>
            <a:off x="2718063" y="1521087"/>
            <a:ext cx="7706071" cy="433617"/>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lnSpc>
                <a:spcPct val="100000"/>
              </a:lnSpc>
            </a:pPr>
            <a:r>
              <a:rPr lang="de-CH" sz="1270" b="1" kern="0" dirty="0"/>
              <a:t>Effektive Gewinnsteuersätze nach Kanton</a:t>
            </a:r>
          </a:p>
        </p:txBody>
      </p:sp>
      <p:graphicFrame>
        <p:nvGraphicFramePr>
          <p:cNvPr id="9" name="Diagramm 8"/>
          <p:cNvGraphicFramePr>
            <a:graphicFrameLocks/>
          </p:cNvGraphicFramePr>
          <p:nvPr>
            <p:extLst/>
          </p:nvPr>
        </p:nvGraphicFramePr>
        <p:xfrm>
          <a:off x="2715916" y="1796189"/>
          <a:ext cx="7860894" cy="4340520"/>
        </p:xfrm>
        <a:graphic>
          <a:graphicData uri="http://schemas.openxmlformats.org/drawingml/2006/chart">
            <c:chart xmlns:c="http://schemas.openxmlformats.org/drawingml/2006/chart" xmlns:r="http://schemas.openxmlformats.org/officeDocument/2006/relationships" r:id="rId3"/>
          </a:graphicData>
        </a:graphic>
      </p:graphicFrame>
      <p:sp>
        <p:nvSpPr>
          <p:cNvPr id="10" name="Multiplizieren 9"/>
          <p:cNvSpPr/>
          <p:nvPr/>
        </p:nvSpPr>
        <p:spPr bwMode="auto">
          <a:xfrm>
            <a:off x="2499023" y="352639"/>
            <a:ext cx="8294681" cy="6858000"/>
          </a:xfrm>
          <a:prstGeom prst="mathMultiply">
            <a:avLst/>
          </a:prstGeom>
          <a:solidFill>
            <a:schemeClr val="tx1">
              <a:lumMod val="75000"/>
              <a:lumOff val="25000"/>
            </a:schemeClr>
          </a:solidFill>
          <a:ln w="9525" cap="flat" cmpd="sng" algn="ctr">
            <a:solidFill>
              <a:schemeClr val="tx1"/>
            </a:solidFill>
            <a:prstDash val="solid"/>
            <a:round/>
            <a:headEnd type="none" w="med" len="med"/>
            <a:tailEnd type="none" w="med" len="med"/>
          </a:ln>
          <a:effectLst/>
        </p:spPr>
        <p:txBody>
          <a:bodyPr vert="horz" wrap="square" lIns="82935" tIns="41468" rIns="82935" bIns="41468" numCol="1" rtlCol="0" anchor="t" anchorCtr="0" compatLnSpc="1">
            <a:prstTxWarp prst="textNoShape">
              <a:avLst/>
            </a:prstTxWarp>
          </a:bodyPr>
          <a:lstStyle/>
          <a:p>
            <a:pPr defTabSz="902794" fontAlgn="base">
              <a:spcBef>
                <a:spcPct val="0"/>
              </a:spcBef>
              <a:spcAft>
                <a:spcPct val="0"/>
              </a:spcAft>
            </a:pPr>
            <a:endParaRPr lang="de-CH" sz="1814">
              <a:latin typeface="Arial" charset="0"/>
            </a:endParaRPr>
          </a:p>
        </p:txBody>
      </p:sp>
    </p:spTree>
    <p:extLst>
      <p:ext uri="{BB962C8B-B14F-4D97-AF65-F5344CB8AC3E}">
        <p14:creationId xmlns:p14="http://schemas.microsoft.com/office/powerpoint/2010/main" val="1985980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dirty="0"/>
          </a:p>
        </p:txBody>
      </p:sp>
      <p:sp>
        <p:nvSpPr>
          <p:cNvPr id="3" name="Inhaltsplatzhalter 2"/>
          <p:cNvSpPr>
            <a:spLocks noGrp="1"/>
          </p:cNvSpPr>
          <p:nvPr>
            <p:ph idx="1"/>
          </p:nvPr>
        </p:nvSpPr>
        <p:spPr/>
        <p:txBody>
          <a:bodyPr>
            <a:normAutofit/>
          </a:bodyPr>
          <a:lstStyle/>
          <a:p>
            <a:endParaRPr lang="de-CH" dirty="0"/>
          </a:p>
          <a:p>
            <a:pPr marL="0" indent="0">
              <a:buNone/>
            </a:pPr>
            <a:r>
              <a:rPr lang="de-CH" sz="3628" dirty="0">
                <a:solidFill>
                  <a:schemeClr val="accent1"/>
                </a:solidFill>
                <a:latin typeface="+mj-lt"/>
                <a:ea typeface="+mj-ea"/>
                <a:cs typeface="+mj-cs"/>
              </a:rPr>
              <a:t>II.</a:t>
            </a:r>
          </a:p>
          <a:p>
            <a:pPr marL="0" indent="0">
              <a:buNone/>
            </a:pPr>
            <a:r>
              <a:rPr lang="de-CH" sz="3628" dirty="0">
                <a:solidFill>
                  <a:schemeClr val="accent1"/>
                </a:solidFill>
                <a:latin typeface="+mj-lt"/>
                <a:ea typeface="+mj-ea"/>
                <a:cs typeface="+mj-cs"/>
              </a:rPr>
              <a:t>Was steht auf dem Spiel?</a:t>
            </a:r>
          </a:p>
          <a:p>
            <a:pPr marL="0" indent="0">
              <a:lnSpc>
                <a:spcPct val="100000"/>
              </a:lnSpc>
              <a:buNone/>
            </a:pPr>
            <a:r>
              <a:rPr lang="de-CH" sz="3628" dirty="0">
                <a:latin typeface="+mj-lt"/>
                <a:ea typeface="+mj-ea"/>
                <a:cs typeface="+mj-cs"/>
              </a:rPr>
              <a:t>Milliarden Steuereinnahmen und zehntausende Arbeitsplätze</a:t>
            </a:r>
            <a:br>
              <a:rPr lang="de-CH" sz="3628" dirty="0">
                <a:solidFill>
                  <a:schemeClr val="accent1"/>
                </a:solidFill>
                <a:latin typeface="+mj-lt"/>
                <a:ea typeface="+mj-ea"/>
                <a:cs typeface="+mj-cs"/>
              </a:rPr>
            </a:br>
            <a:br>
              <a:rPr lang="de-CH" sz="3628" dirty="0">
                <a:solidFill>
                  <a:schemeClr val="accent1"/>
                </a:solidFill>
                <a:latin typeface="+mj-lt"/>
                <a:ea typeface="+mj-ea"/>
                <a:cs typeface="+mj-cs"/>
              </a:rPr>
            </a:br>
            <a:endParaRPr lang="de-CH" sz="3628" dirty="0">
              <a:latin typeface="+mj-lt"/>
              <a:ea typeface="+mj-ea"/>
              <a:cs typeface="+mj-cs"/>
            </a:endParaRPr>
          </a:p>
        </p:txBody>
      </p:sp>
    </p:spTree>
    <p:extLst>
      <p:ext uri="{BB962C8B-B14F-4D97-AF65-F5344CB8AC3E}">
        <p14:creationId xmlns:p14="http://schemas.microsoft.com/office/powerpoint/2010/main" val="2465803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00125" y="352639"/>
            <a:ext cx="9576685" cy="1044854"/>
          </a:xfrm>
        </p:spPr>
        <p:txBody>
          <a:bodyPr>
            <a:noAutofit/>
          </a:bodyPr>
          <a:lstStyle/>
          <a:p>
            <a:r>
              <a:rPr lang="de-CH" dirty="0"/>
              <a:t>Volkswirtschaftliche Bedeutung der Statusgesellschaften</a:t>
            </a:r>
          </a:p>
        </p:txBody>
      </p:sp>
      <p:sp>
        <p:nvSpPr>
          <p:cNvPr id="3" name="Inhaltsplatzhalter 2"/>
          <p:cNvSpPr>
            <a:spLocks noGrp="1"/>
          </p:cNvSpPr>
          <p:nvPr>
            <p:ph idx="1"/>
          </p:nvPr>
        </p:nvSpPr>
        <p:spPr>
          <a:xfrm>
            <a:off x="2684863" y="6506679"/>
            <a:ext cx="3990295" cy="189938"/>
          </a:xfrm>
        </p:spPr>
        <p:txBody>
          <a:bodyPr>
            <a:normAutofit fontScale="62500" lnSpcReduction="20000"/>
          </a:bodyPr>
          <a:lstStyle/>
          <a:p>
            <a:pPr>
              <a:lnSpc>
                <a:spcPct val="100000"/>
              </a:lnSpc>
            </a:pPr>
            <a:r>
              <a:rPr lang="de-CH" sz="1270" dirty="0"/>
              <a:t>Quelle: EFD und </a:t>
            </a:r>
            <a:r>
              <a:rPr lang="de-CH" sz="1270" dirty="0" err="1"/>
              <a:t>Créa</a:t>
            </a:r>
            <a:endParaRPr lang="de-CH" sz="1270" dirty="0"/>
          </a:p>
        </p:txBody>
      </p:sp>
      <p:sp>
        <p:nvSpPr>
          <p:cNvPr id="10" name="Inhaltsplatzhalter 2"/>
          <p:cNvSpPr txBox="1">
            <a:spLocks/>
          </p:cNvSpPr>
          <p:nvPr/>
        </p:nvSpPr>
        <p:spPr bwMode="auto">
          <a:xfrm>
            <a:off x="2611452" y="3852696"/>
            <a:ext cx="3987159" cy="2521364"/>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544"/>
              </a:spcAft>
            </a:pPr>
            <a:r>
              <a:rPr lang="de-CH" sz="2177" b="1" kern="0" dirty="0"/>
              <a:t>Arbeitsplätze:</a:t>
            </a:r>
          </a:p>
          <a:p>
            <a:pPr marL="259175" indent="-259175">
              <a:spcAft>
                <a:spcPts val="544"/>
              </a:spcAft>
              <a:buFontTx/>
              <a:buChar char="-"/>
            </a:pPr>
            <a:r>
              <a:rPr lang="de-CH" sz="1905" kern="0" dirty="0"/>
              <a:t>Arbeitsplätze in der Schweiz: </a:t>
            </a:r>
          </a:p>
          <a:p>
            <a:pPr marL="225695" indent="-259175">
              <a:spcAft>
                <a:spcPts val="544"/>
              </a:spcAft>
              <a:buFontTx/>
              <a:buChar char="-"/>
            </a:pPr>
            <a:r>
              <a:rPr lang="de-CH" sz="1905" kern="0" dirty="0"/>
              <a:t>direkt: 135’000 – 175’000</a:t>
            </a:r>
          </a:p>
          <a:p>
            <a:pPr marL="225695" indent="-259175">
              <a:spcAft>
                <a:spcPts val="544"/>
              </a:spcAft>
              <a:buFontTx/>
              <a:buChar char="-"/>
            </a:pPr>
            <a:r>
              <a:rPr lang="de-CH" sz="1905" kern="0" dirty="0"/>
              <a:t>indirekt: Multiplikator 2,6 (gemäss Studie für Genf) </a:t>
            </a:r>
            <a:r>
              <a:rPr lang="de-CH" sz="1905" kern="0" dirty="0">
                <a:sym typeface="Wingdings" panose="05000000000000000000" pitchFamily="2" charset="2"/>
              </a:rPr>
              <a:t>+</a:t>
            </a:r>
            <a:r>
              <a:rPr lang="de-CH" sz="1905" kern="0" dirty="0"/>
              <a:t>248’000 </a:t>
            </a:r>
          </a:p>
        </p:txBody>
      </p:sp>
      <p:sp>
        <p:nvSpPr>
          <p:cNvPr id="11" name="Inhaltsplatzhalter 2"/>
          <p:cNvSpPr txBox="1">
            <a:spLocks/>
          </p:cNvSpPr>
          <p:nvPr/>
        </p:nvSpPr>
        <p:spPr bwMode="auto">
          <a:xfrm>
            <a:off x="6945062" y="1849091"/>
            <a:ext cx="3903665" cy="3082096"/>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544"/>
              </a:spcAft>
            </a:pPr>
            <a:r>
              <a:rPr lang="de-CH" sz="2177" b="1" kern="0" dirty="0"/>
              <a:t>Forschung und Entwicklung:</a:t>
            </a:r>
          </a:p>
          <a:p>
            <a:pPr indent="-414680"/>
            <a:r>
              <a:rPr lang="de-CH" sz="1905" kern="0" dirty="0"/>
              <a:t>-   Anteil an den gesamten Ausgaben für F&amp;E</a:t>
            </a:r>
          </a:p>
          <a:p>
            <a:endParaRPr lang="de-CH" sz="2177" b="1" kern="0" dirty="0"/>
          </a:p>
        </p:txBody>
      </p:sp>
      <p:graphicFrame>
        <p:nvGraphicFramePr>
          <p:cNvPr id="12" name="Diagramm 11"/>
          <p:cNvGraphicFramePr>
            <a:graphicFrameLocks/>
          </p:cNvGraphicFramePr>
          <p:nvPr>
            <p:extLst/>
          </p:nvPr>
        </p:nvGraphicFramePr>
        <p:xfrm>
          <a:off x="6030688" y="2986392"/>
          <a:ext cx="4236892" cy="30429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Diagramm 8"/>
          <p:cNvGraphicFramePr>
            <a:graphicFrameLocks/>
          </p:cNvGraphicFramePr>
          <p:nvPr>
            <p:extLst/>
          </p:nvPr>
        </p:nvGraphicFramePr>
        <p:xfrm>
          <a:off x="6226625" y="2710563"/>
          <a:ext cx="4457772" cy="2786108"/>
        </p:xfrm>
        <a:graphic>
          <a:graphicData uri="http://schemas.openxmlformats.org/drawingml/2006/chart">
            <c:chart xmlns:c="http://schemas.openxmlformats.org/drawingml/2006/chart" xmlns:r="http://schemas.openxmlformats.org/officeDocument/2006/relationships" r:id="rId4"/>
          </a:graphicData>
        </a:graphic>
      </p:graphicFrame>
      <p:sp>
        <p:nvSpPr>
          <p:cNvPr id="13" name="Inhaltsplatzhalter 2"/>
          <p:cNvSpPr txBox="1">
            <a:spLocks/>
          </p:cNvSpPr>
          <p:nvPr/>
        </p:nvSpPr>
        <p:spPr bwMode="auto">
          <a:xfrm>
            <a:off x="2658224" y="1849091"/>
            <a:ext cx="3987159" cy="2924421"/>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defTabSz="995363" rtl="0" eaLnBrk="0" fontAlgn="base" hangingPunct="0">
              <a:lnSpc>
                <a:spcPts val="3300"/>
              </a:lnSpc>
              <a:spcBef>
                <a:spcPts val="0"/>
              </a:spcBef>
              <a:spcAft>
                <a:spcPts val="1000"/>
              </a:spcAft>
              <a:defRPr sz="2800">
                <a:solidFill>
                  <a:schemeClr val="tx1"/>
                </a:solidFill>
                <a:latin typeface="+mn-lt"/>
                <a:ea typeface="+mn-ea"/>
                <a:cs typeface="+mn-cs"/>
              </a:defRPr>
            </a:lvl1pPr>
            <a:lvl2pPr marL="360000" indent="-360000" algn="l" defTabSz="995363" rtl="0" eaLnBrk="0" fontAlgn="base" hangingPunct="0">
              <a:lnSpc>
                <a:spcPts val="3300"/>
              </a:lnSpc>
              <a:spcBef>
                <a:spcPts val="0"/>
              </a:spcBef>
              <a:spcAft>
                <a:spcPts val="1000"/>
              </a:spcAft>
              <a:buClrTx/>
              <a:buSzPct val="110000"/>
              <a:buFont typeface="Symbol" pitchFamily="18" charset="2"/>
              <a:buChar char="-"/>
              <a:defRPr sz="2800">
                <a:solidFill>
                  <a:schemeClr val="tx1"/>
                </a:solidFill>
                <a:latin typeface="+mn-lt"/>
              </a:defRPr>
            </a:lvl2pPr>
            <a:lvl3pPr marL="72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3pPr>
            <a:lvl4pPr marL="108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4pPr>
            <a:lvl5pPr marL="1440000" indent="-360000" algn="l" defTabSz="995363" rtl="0" eaLnBrk="0" fontAlgn="base" hangingPunct="0">
              <a:lnSpc>
                <a:spcPts val="3300"/>
              </a:lnSpc>
              <a:spcBef>
                <a:spcPts val="0"/>
              </a:spcBef>
              <a:spcAft>
                <a:spcPts val="1000"/>
              </a:spcAft>
              <a:buClrTx/>
              <a:buFont typeface="Symbol" pitchFamily="18" charset="2"/>
              <a:buChar char="-"/>
              <a:defRPr sz="2800">
                <a:solidFill>
                  <a:schemeClr val="tx1"/>
                </a:solidFill>
                <a:latin typeface="+mn-lt"/>
              </a:defRPr>
            </a:lvl5pPr>
            <a:lvl6pPr marL="2697163" indent="-249238" algn="l" defTabSz="995363" rtl="0" fontAlgn="base">
              <a:spcBef>
                <a:spcPct val="20000"/>
              </a:spcBef>
              <a:spcAft>
                <a:spcPct val="0"/>
              </a:spcAft>
              <a:buFont typeface="Arial" charset="0"/>
              <a:buChar char="–"/>
              <a:defRPr sz="2800">
                <a:solidFill>
                  <a:schemeClr val="tx1"/>
                </a:solidFill>
                <a:latin typeface="+mn-lt"/>
              </a:defRPr>
            </a:lvl6pPr>
            <a:lvl7pPr marL="3154363" indent="-249238" algn="l" defTabSz="995363" rtl="0" fontAlgn="base">
              <a:spcBef>
                <a:spcPct val="20000"/>
              </a:spcBef>
              <a:spcAft>
                <a:spcPct val="0"/>
              </a:spcAft>
              <a:buFont typeface="Arial" charset="0"/>
              <a:buChar char="–"/>
              <a:defRPr sz="2800">
                <a:solidFill>
                  <a:schemeClr val="tx1"/>
                </a:solidFill>
                <a:latin typeface="+mn-lt"/>
              </a:defRPr>
            </a:lvl7pPr>
            <a:lvl8pPr marL="3611563" indent="-249238" algn="l" defTabSz="995363" rtl="0" fontAlgn="base">
              <a:spcBef>
                <a:spcPct val="20000"/>
              </a:spcBef>
              <a:spcAft>
                <a:spcPct val="0"/>
              </a:spcAft>
              <a:buFont typeface="Arial" charset="0"/>
              <a:buChar char="–"/>
              <a:defRPr sz="2800">
                <a:solidFill>
                  <a:schemeClr val="tx1"/>
                </a:solidFill>
                <a:latin typeface="+mn-lt"/>
              </a:defRPr>
            </a:lvl8pPr>
            <a:lvl9pPr marL="4068763" indent="-249238" algn="l" defTabSz="995363" rtl="0" fontAlgn="base">
              <a:spcBef>
                <a:spcPct val="20000"/>
              </a:spcBef>
              <a:spcAft>
                <a:spcPct val="0"/>
              </a:spcAft>
              <a:buFont typeface="Arial" charset="0"/>
              <a:buChar char="–"/>
              <a:defRPr sz="2800">
                <a:solidFill>
                  <a:schemeClr val="tx1"/>
                </a:solidFill>
                <a:latin typeface="+mn-lt"/>
              </a:defRPr>
            </a:lvl9pPr>
          </a:lstStyle>
          <a:p>
            <a:pPr>
              <a:spcAft>
                <a:spcPts val="544"/>
              </a:spcAft>
            </a:pPr>
            <a:r>
              <a:rPr lang="de-CH" sz="2177" b="1" kern="0" dirty="0"/>
              <a:t>Anzahl Gesellschaften:</a:t>
            </a:r>
          </a:p>
          <a:p>
            <a:pPr marL="259175" indent="-259175">
              <a:spcAft>
                <a:spcPts val="544"/>
              </a:spcAft>
              <a:buFontTx/>
              <a:buChar char="-"/>
            </a:pPr>
            <a:r>
              <a:rPr lang="de-CH" sz="1905" kern="0" dirty="0"/>
              <a:t>Holdinggesellschaften: 11’152</a:t>
            </a:r>
          </a:p>
          <a:p>
            <a:pPr marL="259175" indent="-259175">
              <a:spcAft>
                <a:spcPts val="544"/>
              </a:spcAft>
              <a:buFontTx/>
              <a:buChar char="-"/>
            </a:pPr>
            <a:r>
              <a:rPr lang="de-CH" sz="1905" kern="0" dirty="0"/>
              <a:t>Domizilgesellschaften: 9’095</a:t>
            </a:r>
          </a:p>
          <a:p>
            <a:pPr marL="259175" indent="-259175">
              <a:spcAft>
                <a:spcPts val="544"/>
              </a:spcAft>
              <a:buFontTx/>
              <a:buChar char="-"/>
            </a:pPr>
            <a:r>
              <a:rPr lang="de-CH" sz="1905" kern="0" dirty="0"/>
              <a:t>Gemischte Gesellschaften: 3’900</a:t>
            </a:r>
          </a:p>
        </p:txBody>
      </p:sp>
    </p:spTree>
    <p:extLst>
      <p:ext uri="{BB962C8B-B14F-4D97-AF65-F5344CB8AC3E}">
        <p14:creationId xmlns:p14="http://schemas.microsoft.com/office/powerpoint/2010/main" val="2834997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715915" y="1469326"/>
            <a:ext cx="7705799" cy="323165"/>
          </a:xfrm>
        </p:spPr>
        <p:txBody>
          <a:bodyPr/>
          <a:lstStyle/>
          <a:p>
            <a:r>
              <a:rPr lang="de-CH" b="1" dirty="0"/>
              <a:t>Entwicklung der Bundeseinnahmen sowie des BIP seit 1990 (1990 = 100)</a:t>
            </a:r>
          </a:p>
        </p:txBody>
      </p:sp>
      <p:sp>
        <p:nvSpPr>
          <p:cNvPr id="6" name="Titel 5"/>
          <p:cNvSpPr>
            <a:spLocks noGrp="1"/>
          </p:cNvSpPr>
          <p:nvPr>
            <p:ph type="title"/>
          </p:nvPr>
        </p:nvSpPr>
        <p:spPr>
          <a:xfrm>
            <a:off x="1095375" y="352638"/>
            <a:ext cx="10453129" cy="1044854"/>
          </a:xfrm>
        </p:spPr>
        <p:txBody>
          <a:bodyPr>
            <a:noAutofit/>
          </a:bodyPr>
          <a:lstStyle/>
          <a:p>
            <a:r>
              <a:rPr lang="de-CH" altLang="de-DE" sz="4000" dirty="0"/>
              <a:t>Der Bund profitiert stark von den Unternehmen…</a:t>
            </a:r>
            <a:endParaRPr lang="de-DE" sz="4000" dirty="0"/>
          </a:p>
        </p:txBody>
      </p:sp>
      <p:sp>
        <p:nvSpPr>
          <p:cNvPr id="8" name="Textfeld 7"/>
          <p:cNvSpPr txBox="1"/>
          <p:nvPr/>
        </p:nvSpPr>
        <p:spPr>
          <a:xfrm>
            <a:off x="2830377" y="6208064"/>
            <a:ext cx="3592185" cy="2494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CH" sz="998" dirty="0"/>
              <a:t>Quelle: Eidgenössische Finanzverwaltung (2016)</a:t>
            </a:r>
          </a:p>
        </p:txBody>
      </p:sp>
      <p:graphicFrame>
        <p:nvGraphicFramePr>
          <p:cNvPr id="9" name="Inhaltsplatzhalter 8"/>
          <p:cNvGraphicFramePr>
            <a:graphicFrameLocks noGrp="1"/>
          </p:cNvGraphicFramePr>
          <p:nvPr>
            <p:ph idx="1"/>
            <p:extLst/>
          </p:nvPr>
        </p:nvGraphicFramePr>
        <p:xfrm>
          <a:off x="2715235" y="1844448"/>
          <a:ext cx="7706071" cy="4356331"/>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hteck 9"/>
          <p:cNvSpPr/>
          <p:nvPr/>
        </p:nvSpPr>
        <p:spPr bwMode="auto">
          <a:xfrm>
            <a:off x="9426934" y="1907463"/>
            <a:ext cx="849063" cy="3159397"/>
          </a:xfrm>
          <a:prstGeom prst="rect">
            <a:avLst/>
          </a:prstGeom>
          <a:solidFill>
            <a:schemeClr val="accent1">
              <a:alpha val="30000"/>
            </a:schemeClr>
          </a:solidFill>
          <a:ln w="9525" cap="flat" cmpd="sng" algn="ctr">
            <a:noFill/>
            <a:prstDash val="solid"/>
            <a:round/>
            <a:headEnd type="none" w="med" len="med"/>
            <a:tailEnd type="none" w="med" len="med"/>
          </a:ln>
          <a:effectLst/>
        </p:spPr>
        <p:txBody>
          <a:bodyPr vert="horz" wrap="square" lIns="82935" tIns="41468" rIns="82935" bIns="41468" numCol="1" rtlCol="0" anchor="t" anchorCtr="0" compatLnSpc="1">
            <a:prstTxWarp prst="textNoShape">
              <a:avLst/>
            </a:prstTxWarp>
          </a:bodyPr>
          <a:lstStyle/>
          <a:p>
            <a:pPr defTabSz="902794" fontAlgn="base">
              <a:spcBef>
                <a:spcPct val="0"/>
              </a:spcBef>
              <a:spcAft>
                <a:spcPct val="0"/>
              </a:spcAft>
            </a:pPr>
            <a:endParaRPr lang="de-CH" sz="1814">
              <a:latin typeface="Arial" charset="0"/>
            </a:endParaRPr>
          </a:p>
        </p:txBody>
      </p:sp>
    </p:spTree>
    <p:extLst>
      <p:ext uri="{BB962C8B-B14F-4D97-AF65-F5344CB8AC3E}">
        <p14:creationId xmlns:p14="http://schemas.microsoft.com/office/powerpoint/2010/main" val="147789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715915" y="1469327"/>
            <a:ext cx="7705799" cy="553998"/>
          </a:xfrm>
        </p:spPr>
        <p:txBody>
          <a:bodyPr/>
          <a:lstStyle/>
          <a:p>
            <a:r>
              <a:rPr lang="de-CH" b="1" dirty="0"/>
              <a:t>Fiskalertrag der juristischen Personen beim Bund (in Milliarden Franken), Anteil Statusgesellschaften bekannt seit 2004</a:t>
            </a:r>
          </a:p>
        </p:txBody>
      </p:sp>
      <p:sp>
        <p:nvSpPr>
          <p:cNvPr id="6" name="Titel 5"/>
          <p:cNvSpPr>
            <a:spLocks noGrp="1"/>
          </p:cNvSpPr>
          <p:nvPr>
            <p:ph type="title"/>
          </p:nvPr>
        </p:nvSpPr>
        <p:spPr>
          <a:xfrm>
            <a:off x="1085031" y="259196"/>
            <a:ext cx="9701473" cy="1044854"/>
          </a:xfrm>
        </p:spPr>
        <p:txBody>
          <a:bodyPr>
            <a:normAutofit fontScale="90000"/>
          </a:bodyPr>
          <a:lstStyle/>
          <a:p>
            <a:r>
              <a:rPr lang="de-CH" dirty="0"/>
              <a:t>…und ganz besonders von den Statusgesellschaften!</a:t>
            </a:r>
            <a:endParaRPr lang="de-DE" dirty="0"/>
          </a:p>
        </p:txBody>
      </p:sp>
      <p:graphicFrame>
        <p:nvGraphicFramePr>
          <p:cNvPr id="11" name="Inhaltsplatzhalter 10"/>
          <p:cNvGraphicFramePr>
            <a:graphicFrameLocks noGrp="1"/>
          </p:cNvGraphicFramePr>
          <p:nvPr>
            <p:ph idx="1"/>
            <p:extLst/>
          </p:nvPr>
        </p:nvGraphicFramePr>
        <p:xfrm>
          <a:off x="2715235" y="1844447"/>
          <a:ext cx="7706071" cy="4327676"/>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feld 12"/>
          <p:cNvSpPr txBox="1"/>
          <p:nvPr/>
        </p:nvSpPr>
        <p:spPr>
          <a:xfrm>
            <a:off x="2830377" y="6208064"/>
            <a:ext cx="3592185" cy="2494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CH" sz="998" dirty="0"/>
              <a:t>Quelle: Eidgenössische Finanzverwaltung (2016)</a:t>
            </a:r>
          </a:p>
        </p:txBody>
      </p:sp>
    </p:spTree>
    <p:extLst>
      <p:ext uri="{BB962C8B-B14F-4D97-AF65-F5344CB8AC3E}">
        <p14:creationId xmlns:p14="http://schemas.microsoft.com/office/powerpoint/2010/main" val="1933449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Neuansiedlungen: - 50 Prozent!</a:t>
            </a:r>
          </a:p>
        </p:txBody>
      </p:sp>
      <p:grpSp>
        <p:nvGrpSpPr>
          <p:cNvPr id="13" name="Gruppieren 12"/>
          <p:cNvGrpSpPr/>
          <p:nvPr/>
        </p:nvGrpSpPr>
        <p:grpSpPr>
          <a:xfrm>
            <a:off x="2503815" y="1600251"/>
            <a:ext cx="8072994" cy="4767809"/>
            <a:chOff x="1028700" y="647700"/>
            <a:chExt cx="10134600" cy="5930900"/>
          </a:xfrm>
        </p:grpSpPr>
        <p:pic>
          <p:nvPicPr>
            <p:cNvPr id="14" name="Grafik 13"/>
            <p:cNvPicPr>
              <a:picLocks noChangeAspect="1"/>
            </p:cNvPicPr>
            <p:nvPr/>
          </p:nvPicPr>
          <p:blipFill>
            <a:blip r:embed="rId3"/>
            <a:stretch>
              <a:fillRect/>
            </a:stretch>
          </p:blipFill>
          <p:spPr>
            <a:xfrm>
              <a:off x="5346700" y="6121400"/>
              <a:ext cx="5562600" cy="457200"/>
            </a:xfrm>
            <a:prstGeom prst="rect">
              <a:avLst/>
            </a:prstGeom>
          </p:spPr>
        </p:pic>
        <p:pic>
          <p:nvPicPr>
            <p:cNvPr id="15" name="Grafik 14"/>
            <p:cNvPicPr>
              <a:picLocks noChangeAspect="1"/>
            </p:cNvPicPr>
            <p:nvPr/>
          </p:nvPicPr>
          <p:blipFill>
            <a:blip r:embed="rId4"/>
            <a:stretch>
              <a:fillRect/>
            </a:stretch>
          </p:blipFill>
          <p:spPr>
            <a:xfrm>
              <a:off x="1028700" y="647700"/>
              <a:ext cx="10134600" cy="5562600"/>
            </a:xfrm>
            <a:prstGeom prst="rect">
              <a:avLst/>
            </a:prstGeom>
          </p:spPr>
        </p:pic>
      </p:grpSp>
    </p:spTree>
    <p:extLst>
      <p:ext uri="{BB962C8B-B14F-4D97-AF65-F5344CB8AC3E}">
        <p14:creationId xmlns:p14="http://schemas.microsoft.com/office/powerpoint/2010/main" val="3603593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9DD5320559B6469D68A66F9F5FD23C" ma:contentTypeVersion="1" ma:contentTypeDescription="Ein neues Dokument erstellen." ma:contentTypeScope="" ma:versionID="c9714f012c209f0f0aa2cd86058b3649">
  <xsd:schema xmlns:xsd="http://www.w3.org/2001/XMLSchema" xmlns:xs="http://www.w3.org/2001/XMLSchema" xmlns:p="http://schemas.microsoft.com/office/2006/metadata/properties" xmlns:ns1="http://schemas.microsoft.com/sharepoint/v3" targetNamespace="http://schemas.microsoft.com/office/2006/metadata/properties" ma:root="true" ma:fieldsID="78b2a8886cc931ca9f2f513938d7870f"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Geplantes Startdatum" ma:description="" ma:hidden="true" ma:internalName="PublishingStartDate">
      <xsd:simpleType>
        <xsd:restriction base="dms:Unknown"/>
      </xsd:simpleType>
    </xsd:element>
    <xsd:element name="PublishingExpirationDate" ma:index="9" nillable="true" ma:displayName="Geplantes Enddatum"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E4C93C-7143-46CF-A8F0-EC65F0EE8F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1959D2-8B3E-47CB-A13A-6CBA3D329350}">
  <ds:schemaRefs>
    <ds:schemaRef ds:uri="http://purl.org/dc/elements/1.1/"/>
    <ds:schemaRef ds:uri="http://purl.org/dc/terms/"/>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E4E20DE7-E33A-4038-B9BF-3DF36BAEE5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1218</Words>
  <Application>Microsoft Office PowerPoint</Application>
  <PresentationFormat>Breitbild</PresentationFormat>
  <Paragraphs>211</Paragraphs>
  <Slides>18</Slides>
  <Notes>17</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18</vt:i4>
      </vt:variant>
    </vt:vector>
  </HeadingPairs>
  <TitlesOfParts>
    <vt:vector size="25" baseType="lpstr">
      <vt:lpstr>ＭＳ Ｐゴシック</vt:lpstr>
      <vt:lpstr>Arial</vt:lpstr>
      <vt:lpstr>Calibri</vt:lpstr>
      <vt:lpstr>Calibri Light</vt:lpstr>
      <vt:lpstr>Symbol</vt:lpstr>
      <vt:lpstr>Wingdings</vt:lpstr>
      <vt:lpstr>Office Theme</vt:lpstr>
      <vt:lpstr>Unternehmenssteuerreform III</vt:lpstr>
      <vt:lpstr>Steuerharmonisierungsgesetz  Artikel 28 </vt:lpstr>
      <vt:lpstr>Die privilegierte Besteuerung (heute)</vt:lpstr>
      <vt:lpstr>Anpassungen erforderlich</vt:lpstr>
      <vt:lpstr>PowerPoint-Präsentation</vt:lpstr>
      <vt:lpstr>Volkswirtschaftliche Bedeutung der Statusgesellschaften</vt:lpstr>
      <vt:lpstr>Der Bund profitiert stark von den Unternehmen…</vt:lpstr>
      <vt:lpstr>…und ganz besonders von den Statusgesellschaften!</vt:lpstr>
      <vt:lpstr>Neuansiedlungen: - 50 Prozent!</vt:lpstr>
      <vt:lpstr>PowerPoint-Präsentation</vt:lpstr>
      <vt:lpstr>Ziele der Unternehmenssteuerreform III </vt:lpstr>
      <vt:lpstr>Kantone: unterschiedliche Ausgangslage</vt:lpstr>
      <vt:lpstr>Föderale Aufteilung der Reform</vt:lpstr>
      <vt:lpstr> Kantone: steuerliche Stellschrauben</vt:lpstr>
      <vt:lpstr>PowerPoint-Präsentation</vt:lpstr>
      <vt:lpstr>Finanzielle Auswirkungen der USRIII  </vt:lpstr>
      <vt:lpstr>Finanzielle Auswirkungen aus Sicht der Kantone</vt:lpstr>
      <vt:lpstr>Finanzielle Auswirkungen ohne Reform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DeCarli Pia</dc:creator>
  <cp:lastModifiedBy>Dominik Währy</cp:lastModifiedBy>
  <cp:revision>5</cp:revision>
  <cp:lastPrinted>2016-11-30T13:46:39Z</cp:lastPrinted>
  <dcterms:created xsi:type="dcterms:W3CDTF">2016-08-11T13:49:42Z</dcterms:created>
  <dcterms:modified xsi:type="dcterms:W3CDTF">2016-12-01T20:53:37Z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0x010100559DD5320559B6469D68A66F9F5FD23C</vt:lpwstr>
  </property>
</Properties>
</file>