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87" r:id="rId2"/>
    <p:sldId id="355" r:id="rId3"/>
    <p:sldId id="388" r:id="rId4"/>
    <p:sldId id="387" r:id="rId5"/>
    <p:sldId id="374" r:id="rId6"/>
    <p:sldId id="379" r:id="rId7"/>
    <p:sldId id="378" r:id="rId8"/>
    <p:sldId id="380" r:id="rId9"/>
    <p:sldId id="389" r:id="rId10"/>
    <p:sldId id="365" r:id="rId11"/>
    <p:sldId id="400" r:id="rId12"/>
    <p:sldId id="362" r:id="rId13"/>
    <p:sldId id="369" r:id="rId14"/>
    <p:sldId id="390" r:id="rId15"/>
    <p:sldId id="391" r:id="rId16"/>
    <p:sldId id="393" r:id="rId17"/>
    <p:sldId id="394" r:id="rId18"/>
    <p:sldId id="399" r:id="rId19"/>
    <p:sldId id="396" r:id="rId20"/>
    <p:sldId id="392" r:id="rId21"/>
    <p:sldId id="395" r:id="rId22"/>
    <p:sldId id="397" r:id="rId23"/>
    <p:sldId id="398" r:id="rId24"/>
    <p:sldId id="383" r:id="rId25"/>
  </p:sldIdLst>
  <p:sldSz cx="9144000" cy="5715000" type="screen16x10"/>
  <p:notesSz cx="6670675" cy="9929813"/>
  <p:defaultTextStyle>
    <a:defPPr>
      <a:defRPr lang="de-DE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0078"/>
    <a:srgbClr val="84B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30" autoAdjust="0"/>
    <p:restoredTop sz="68973" autoAdjust="0"/>
  </p:normalViewPr>
  <p:slideViewPr>
    <p:cSldViewPr snapToGrid="0">
      <p:cViewPr varScale="1">
        <p:scale>
          <a:sx n="71" d="100"/>
          <a:sy n="71" d="100"/>
        </p:scale>
        <p:origin x="1483" y="58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27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activeX1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activeX/activeX4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26" cy="498215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507" y="1"/>
            <a:ext cx="2890626" cy="498215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7654C122-58F8-45C7-A4A0-F868A30612D8}" type="datetimeFigureOut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890626" cy="498214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507" y="9431600"/>
            <a:ext cx="2890626" cy="498214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E7354699-803C-4793-8B89-BB7212B76B2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223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26" cy="498215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507" y="1"/>
            <a:ext cx="2890626" cy="498215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760B087E-8764-4B59-BC29-766FD1DE28EC}" type="datetimeFigureOut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55638" y="1241425"/>
            <a:ext cx="53594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7068" y="4778723"/>
            <a:ext cx="5336540" cy="3909864"/>
          </a:xfrm>
          <a:prstGeom prst="rect">
            <a:avLst/>
          </a:prstGeom>
        </p:spPr>
        <p:txBody>
          <a:bodyPr vert="horz" lIns="90644" tIns="45322" rIns="90644" bIns="45322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890626" cy="498214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507" y="9431600"/>
            <a:ext cx="2890626" cy="498214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480AA78B-996F-419D-9993-86BFEA95052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0022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2979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7440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b="1" dirty="0"/>
              <a:t>Der Genfer </a:t>
            </a:r>
            <a:r>
              <a:rPr lang="de-CH" b="1" dirty="0" err="1"/>
              <a:t>Geowissenschafter</a:t>
            </a:r>
            <a:r>
              <a:rPr lang="de-CH" b="1" dirty="0"/>
              <a:t> Frédéric-Paul </a:t>
            </a:r>
            <a:r>
              <a:rPr lang="de-CH" b="1" dirty="0" err="1"/>
              <a:t>Piguet</a:t>
            </a:r>
            <a:r>
              <a:rPr lang="de-CH" b="1" dirty="0"/>
              <a:t> hat akribisch die weltweite Exposition der Bevölkerung in Bezug auf die nukleare Gefährdung untersucht. Sein erschreckendes Fazit </a:t>
            </a:r>
            <a:r>
              <a:rPr lang="de-CH" b="1" dirty="0" err="1"/>
              <a:t>für</a:t>
            </a:r>
            <a:r>
              <a:rPr lang="de-CH" b="1" dirty="0"/>
              <a:t> die Schweiz: Mit dem AKW </a:t>
            </a:r>
            <a:r>
              <a:rPr lang="de-CH" b="1" dirty="0" err="1"/>
              <a:t>Beznau</a:t>
            </a:r>
            <a:r>
              <a:rPr lang="de-CH" b="1" dirty="0"/>
              <a:t> liegen wir an 3. Stelle unter 31 Ländern mit 194 Reaktoren.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b="1" dirty="0"/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An vorderster Stelle sind die AKW </a:t>
            </a:r>
            <a:r>
              <a:rPr lang="de-CH" dirty="0" err="1"/>
              <a:t>Metsamor</a:t>
            </a:r>
            <a:r>
              <a:rPr lang="de-CH" dirty="0"/>
              <a:t> in Armenien und </a:t>
            </a:r>
            <a:r>
              <a:rPr lang="de-CH" dirty="0" err="1"/>
              <a:t>Kuosheng</a:t>
            </a:r>
            <a:r>
              <a:rPr lang="de-CH" dirty="0"/>
              <a:t> in Taiwan. Auf Platz 3 liegen ex aequo </a:t>
            </a:r>
            <a:r>
              <a:rPr lang="de-CH" dirty="0" err="1"/>
              <a:t>Beznau</a:t>
            </a:r>
            <a:r>
              <a:rPr lang="de-CH" dirty="0"/>
              <a:t> und </a:t>
            </a:r>
            <a:r>
              <a:rPr lang="de-CH" dirty="0" err="1"/>
              <a:t>Jinshan</a:t>
            </a:r>
            <a:r>
              <a:rPr lang="de-CH" dirty="0"/>
              <a:t> in Taiwan. In </a:t>
            </a:r>
            <a:r>
              <a:rPr lang="de-CH" dirty="0" err="1"/>
              <a:t>Beznau</a:t>
            </a:r>
            <a:r>
              <a:rPr lang="de-CH" dirty="0"/>
              <a:t> stehen gleich 2 Reaktoren, darunter der älteste weltweit. Er steht im 47. Betriebsjahr. Die </a:t>
            </a:r>
            <a:r>
              <a:rPr lang="de-CH" dirty="0" err="1"/>
              <a:t>übrigen</a:t>
            </a:r>
            <a:r>
              <a:rPr lang="de-CH" dirty="0"/>
              <a:t> Schweizer Reaktoren folgen auf den Plätzen 5 (</a:t>
            </a:r>
            <a:r>
              <a:rPr lang="de-CH" dirty="0" err="1"/>
              <a:t>Gösgen</a:t>
            </a:r>
            <a:r>
              <a:rPr lang="de-CH" dirty="0"/>
              <a:t>), 6 (Leibstadt) und 8 (</a:t>
            </a:r>
            <a:r>
              <a:rPr lang="de-CH" dirty="0" err="1"/>
              <a:t>Mühleberg</a:t>
            </a:r>
            <a:r>
              <a:rPr lang="de-CH" dirty="0"/>
              <a:t>). Auf Platz 7 liegt der </a:t>
            </a:r>
            <a:r>
              <a:rPr lang="de-CH" dirty="0" err="1"/>
              <a:t>AKWStandort</a:t>
            </a:r>
            <a:r>
              <a:rPr lang="de-CH" dirty="0"/>
              <a:t> Doel in Belgien. 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/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Der höchstplatzierte Standort mit der grössten Bevölkerungsbedrohung in Deutschland (Neckarwestheim) liegt auf Platz 17. Jener in Frankreich (</a:t>
            </a:r>
            <a:r>
              <a:rPr lang="de-CH" dirty="0" err="1"/>
              <a:t>St.Alban</a:t>
            </a:r>
            <a:r>
              <a:rPr lang="de-CH" dirty="0"/>
              <a:t>) auf Platz 34.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0673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886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27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3320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09963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34504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45718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09132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23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255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5328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24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9465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8060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3542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9440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9336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8300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1530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A78B-996F-419D-9993-86BFEA950523}" type="slidenum">
              <a:rPr lang="de-CH" smtClean="0"/>
              <a:pPr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6839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-454240" y="1856701"/>
            <a:ext cx="7231010" cy="634789"/>
          </a:xfrm>
          <a:solidFill>
            <a:srgbClr val="84B414"/>
          </a:solidFill>
        </p:spPr>
        <p:txBody>
          <a:bodyPr wrap="none" lIns="810000" tIns="0" bIns="0">
            <a:spAutoFit/>
          </a:bodyPr>
          <a:lstStyle>
            <a:lvl1pPr algn="l">
              <a:lnSpc>
                <a:spcPct val="90000"/>
              </a:lnSpc>
              <a:tabLst/>
              <a:defRPr sz="4500" b="1" baseline="0">
                <a:solidFill>
                  <a:schemeClr val="tx1"/>
                </a:solidFill>
                <a:latin typeface="SanukOT-Fat"/>
              </a:defRPr>
            </a:lvl1pPr>
          </a:lstStyle>
          <a:p>
            <a:r>
              <a:rPr lang="de-DE" dirty="0"/>
              <a:t>TITEL (BLOCKSCHRIFT)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-456672" y="2665766"/>
            <a:ext cx="4336822" cy="692497"/>
          </a:xfrm>
          <a:solidFill>
            <a:schemeClr val="accent2"/>
          </a:solidFill>
        </p:spPr>
        <p:txBody>
          <a:bodyPr wrap="none" lIns="810000" tIns="0" bIns="0" anchor="ctr">
            <a:spAutoFit/>
          </a:bodyPr>
          <a:lstStyle>
            <a:lvl1pPr marL="0" indent="0" algn="l">
              <a:buNone/>
              <a:defRPr sz="4500" cap="all" baseline="0">
                <a:solidFill>
                  <a:schemeClr val="tx1"/>
                </a:solidFill>
                <a:latin typeface="SanukOT-Fat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UNTERTITEL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idx="10"/>
          </p:nvPr>
        </p:nvSpPr>
        <p:spPr>
          <a:xfrm>
            <a:off x="474229" y="3805082"/>
            <a:ext cx="7022422" cy="1027204"/>
          </a:xfrm>
        </p:spPr>
        <p:txBody>
          <a:bodyPr/>
          <a:lstStyle>
            <a:lvl1pPr marL="0" indent="0">
              <a:spcBef>
                <a:spcPts val="270"/>
              </a:spcBef>
              <a:buFontTx/>
              <a:buNone/>
              <a:defRPr sz="3000" cap="all" baseline="0"/>
            </a:lvl1pPr>
          </a:lstStyle>
          <a:p>
            <a:pPr lvl="0"/>
            <a:r>
              <a:rPr lang="de-CH" dirty="0"/>
              <a:t>Mastertextformat bearbeiten</a:t>
            </a:r>
          </a:p>
          <a:p>
            <a:pPr lvl="0"/>
            <a:r>
              <a:rPr lang="de-CH" dirty="0"/>
              <a:t>2. ZEILE</a:t>
            </a:r>
          </a:p>
        </p:txBody>
      </p:sp>
    </p:spTree>
    <p:extLst>
      <p:ext uri="{BB962C8B-B14F-4D97-AF65-F5344CB8AC3E}">
        <p14:creationId xmlns:p14="http://schemas.microsoft.com/office/powerpoint/2010/main" val="127887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Aufzae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03764" y="2165047"/>
            <a:ext cx="8510262" cy="1638910"/>
          </a:xfrm>
        </p:spPr>
        <p:txBody>
          <a:bodyPr>
            <a:normAutofit/>
          </a:bodyPr>
          <a:lstStyle>
            <a:lvl1pPr>
              <a:defRPr sz="3000" b="0" baseline="0">
                <a:latin typeface="SanukOT-Regular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-470989" y="668450"/>
            <a:ext cx="5470066" cy="507831"/>
          </a:xfrm>
          <a:solidFill>
            <a:srgbClr val="84B414"/>
          </a:solidFill>
        </p:spPr>
        <p:txBody>
          <a:bodyPr wrap="none" lIns="810000" tIns="0" rIns="0" bIns="0" anchor="ctr">
            <a:spAutoFit/>
          </a:bodyPr>
          <a:lstStyle>
            <a:lvl1pPr marL="0" indent="0" algn="l">
              <a:buNone/>
              <a:defRPr sz="3300" b="0" cap="all" baseline="0">
                <a:solidFill>
                  <a:schemeClr val="tx1"/>
                </a:solidFill>
                <a:latin typeface="SanukOT-Fat"/>
              </a:defRPr>
            </a:lvl1pPr>
            <a:lvl2pPr algn="ctr">
              <a:defRPr/>
            </a:lvl2pPr>
          </a:lstStyle>
          <a:p>
            <a:pPr lvl="0"/>
            <a:r>
              <a:rPr lang="de-DE" dirty="0"/>
              <a:t>TITEL (BLOCKSCHRIFT)</a:t>
            </a:r>
            <a:endParaRPr lang="de-AT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-465342" y="1275580"/>
            <a:ext cx="5470066" cy="507831"/>
          </a:xfrm>
          <a:solidFill>
            <a:srgbClr val="E10078"/>
          </a:solidFill>
        </p:spPr>
        <p:txBody>
          <a:bodyPr wrap="none" lIns="810000" tIns="0" rIns="0" bIns="0" anchor="ctr">
            <a:spAutoFit/>
          </a:bodyPr>
          <a:lstStyle>
            <a:lvl1pPr marL="0" indent="0" algn="l">
              <a:buNone/>
              <a:defRPr sz="3300" b="0" cap="all" baseline="0">
                <a:solidFill>
                  <a:schemeClr val="tx1"/>
                </a:solidFill>
                <a:latin typeface="SanukOT-Fat"/>
              </a:defRPr>
            </a:lvl1pPr>
            <a:lvl2pPr algn="ctr">
              <a:defRPr/>
            </a:lvl2pPr>
          </a:lstStyle>
          <a:p>
            <a:pPr lvl="0"/>
            <a:r>
              <a:rPr lang="de-DE" dirty="0"/>
              <a:t>TITEL (BLOCKSCHRIFT)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7861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 rot="21300000">
            <a:off x="-405786" y="2777453"/>
            <a:ext cx="7866634" cy="769441"/>
          </a:xfrm>
          <a:solidFill>
            <a:schemeClr val="accent2"/>
          </a:solidFill>
        </p:spPr>
        <p:txBody>
          <a:bodyPr wrap="none" lIns="810000" tIns="0" rIns="0" bIns="0" anchor="ctr" anchorCtr="0">
            <a:spAutoFit/>
          </a:bodyPr>
          <a:lstStyle>
            <a:lvl1pPr marL="0" indent="0" algn="l">
              <a:buNone/>
              <a:defRPr sz="5000" baseline="0">
                <a:solidFill>
                  <a:schemeClr val="tx1"/>
                </a:solidFill>
                <a:latin typeface="SanukOT-Fat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TITEL</a:t>
            </a:r>
            <a:r>
              <a:rPr lang="de-DE" dirty="0"/>
              <a:t> (BLOCKSCHRIFT)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2834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Video Vollbild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enplatzhalter 6"/>
          <p:cNvSpPr>
            <a:spLocks noGrp="1" noChangeAspect="1"/>
          </p:cNvSpPr>
          <p:nvPr>
            <p:ph type="media" sz="quarter" idx="12" hasCustomPrompt="1"/>
          </p:nvPr>
        </p:nvSpPr>
        <p:spPr>
          <a:xfrm>
            <a:off x="107505" y="105835"/>
            <a:ext cx="8928992" cy="5503333"/>
          </a:xfrm>
          <a:prstGeom prst="roundRect">
            <a:avLst>
              <a:gd name="adj" fmla="val 4001"/>
            </a:avLst>
          </a:prstGeom>
          <a:effectLst/>
        </p:spPr>
        <p:txBody>
          <a:bodyPr>
            <a:normAutofit/>
          </a:bodyPr>
          <a:lstStyle>
            <a:lvl1pPr>
              <a:defRPr lang="de-AT" sz="2800" b="1" kern="1200" baseline="0" dirty="0">
                <a:solidFill>
                  <a:schemeClr val="tx2"/>
                </a:solidFill>
                <a:latin typeface="Gotham Narrow Bold" pitchFamily="50" charset="0"/>
                <a:ea typeface="+mn-ea"/>
                <a:cs typeface="+mn-cs"/>
              </a:defRPr>
            </a:lvl1pPr>
          </a:lstStyle>
          <a:p>
            <a:r>
              <a:rPr lang="de-DE" sz="2800" b="1" kern="1200" baseline="0" dirty="0">
                <a:solidFill>
                  <a:schemeClr val="tx2"/>
                </a:solidFill>
                <a:latin typeface="Gotham Narrow Bold" pitchFamily="50" charset="0"/>
                <a:ea typeface="+mn-ea"/>
                <a:cs typeface="+mn-cs"/>
              </a:rPr>
              <a:t>Medien</a:t>
            </a:r>
            <a:endParaRPr lang="de-AT" dirty="0"/>
          </a:p>
        </p:txBody>
      </p:sp>
      <p:sp>
        <p:nvSpPr>
          <p:cNvPr id="3" name="Bildplatzhalter 3"/>
          <p:cNvSpPr>
            <a:spLocks noGrp="1"/>
          </p:cNvSpPr>
          <p:nvPr>
            <p:ph type="pic" sz="quarter" idx="10" hasCustomPrompt="1"/>
          </p:nvPr>
        </p:nvSpPr>
        <p:spPr>
          <a:xfrm>
            <a:off x="7236297" y="217207"/>
            <a:ext cx="1655984" cy="500137"/>
          </a:xfrm>
        </p:spPr>
        <p:txBody>
          <a:bodyPr/>
          <a:lstStyle>
            <a:lvl1pPr>
              <a:defRPr lang="de-AT" sz="2800" b="1" kern="1200" baseline="0" dirty="0">
                <a:solidFill>
                  <a:schemeClr val="tx2"/>
                </a:solidFill>
                <a:latin typeface="Gotham Narrow Bold" pitchFamily="50" charset="0"/>
                <a:ea typeface="+mn-ea"/>
                <a:cs typeface="+mn-cs"/>
              </a:defRPr>
            </a:lvl1pPr>
          </a:lstStyle>
          <a:p>
            <a:r>
              <a:rPr lang="de-AT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74541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-600650" y="613335"/>
            <a:ext cx="7106811" cy="492443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810000" tIns="0" rIns="68580" bIns="0" rtlCol="0" anchor="ctr">
            <a:spAutoFit/>
          </a:bodyPr>
          <a:lstStyle/>
          <a:p>
            <a:r>
              <a:rPr lang="de-DE" dirty="0"/>
              <a:t>ÜBERSCHRIFT (</a:t>
            </a:r>
            <a:r>
              <a:rPr lang="en-US" noProof="0" dirty="0"/>
              <a:t>BLOCKSCHRIFT</a:t>
            </a:r>
            <a:r>
              <a:rPr lang="de-DE" dirty="0"/>
              <a:t>)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3099" y="1832847"/>
            <a:ext cx="8229600" cy="153426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5396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1" r:id="rId3"/>
    <p:sldLayoutId id="214748368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hf sldNum="0" hdr="0" ftr="0" dt="0"/>
  <p:txStyles>
    <p:titleStyle>
      <a:lvl1pPr algn="r" defTabSz="914378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latin typeface="SanukOT-Fa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itchFamily="34" charset="0"/>
        <a:buChar char="•"/>
        <a:defRPr sz="2800" b="0" i="0" kern="1200" baseline="0">
          <a:solidFill>
            <a:schemeClr val="bg1"/>
          </a:solidFill>
          <a:latin typeface="SanukOT-Regular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hyperlink" Target="http://www.grunliberale.ch/" TargetMode="External"/><Relationship Id="rId18" Type="http://schemas.openxmlformats.org/officeDocument/2006/relationships/image" Target="../media/image12.jpeg"/><Relationship Id="rId26" Type="http://schemas.openxmlformats.org/officeDocument/2006/relationships/image" Target="../media/image16.jpeg"/><Relationship Id="rId39" Type="http://schemas.openxmlformats.org/officeDocument/2006/relationships/hyperlink" Target="http://www.frauenfuerdenfrieden.ch/index.htm" TargetMode="External"/><Relationship Id="rId21" Type="http://schemas.openxmlformats.org/officeDocument/2006/relationships/hyperlink" Target="https://www.jungegruene.ch/" TargetMode="External"/><Relationship Id="rId34" Type="http://schemas.openxmlformats.org/officeDocument/2006/relationships/image" Target="../media/image20.jpeg"/><Relationship Id="rId42" Type="http://schemas.openxmlformats.org/officeDocument/2006/relationships/image" Target="../media/image24.gif"/><Relationship Id="rId47" Type="http://schemas.openxmlformats.org/officeDocument/2006/relationships/hyperlink" Target="http://www.aefu.ch/index.php?id=6123" TargetMode="External"/><Relationship Id="rId50" Type="http://schemas.openxmlformats.org/officeDocument/2006/relationships/image" Target="../media/image29.png"/><Relationship Id="rId55" Type="http://schemas.openxmlformats.org/officeDocument/2006/relationships/hyperlink" Target="http://www.sp-ps.ch/de" TargetMode="External"/><Relationship Id="rId63" Type="http://schemas.openxmlformats.org/officeDocument/2006/relationships/hyperlink" Target="https://www.abs.ch/" TargetMode="External"/><Relationship Id="rId68" Type="http://schemas.openxmlformats.org/officeDocument/2006/relationships/image" Target="../media/image38.png"/><Relationship Id="rId76" Type="http://schemas.openxmlformats.org/officeDocument/2006/relationships/image" Target="../media/image42.jpeg"/><Relationship Id="rId7" Type="http://schemas.openxmlformats.org/officeDocument/2006/relationships/slideLayout" Target="../slideLayouts/slideLayout2.xml"/><Relationship Id="rId71" Type="http://schemas.openxmlformats.org/officeDocument/2006/relationships/hyperlink" Target="http://www.wwf.ch/de/" TargetMode="External"/><Relationship Id="rId2" Type="http://schemas.openxmlformats.org/officeDocument/2006/relationships/control" Target="../activeX/activeX1.xml"/><Relationship Id="rId16" Type="http://schemas.openxmlformats.org/officeDocument/2006/relationships/image" Target="../media/image11.jpeg"/><Relationship Id="rId29" Type="http://schemas.openxmlformats.org/officeDocument/2006/relationships/hyperlink" Target="http://sev-online.ch/de/" TargetMode="External"/><Relationship Id="rId11" Type="http://schemas.openxmlformats.org/officeDocument/2006/relationships/hyperlink" Target="https://www.evppev.ch/" TargetMode="External"/><Relationship Id="rId24" Type="http://schemas.openxmlformats.org/officeDocument/2006/relationships/image" Target="../media/image15.jpeg"/><Relationship Id="rId32" Type="http://schemas.openxmlformats.org/officeDocument/2006/relationships/image" Target="../media/image19.jpeg"/><Relationship Id="rId37" Type="http://schemas.openxmlformats.org/officeDocument/2006/relationships/hyperlink" Target="https://www.piratenpartei.ch/" TargetMode="External"/><Relationship Id="rId40" Type="http://schemas.openxmlformats.org/officeDocument/2006/relationships/image" Target="../media/image23.jpeg"/><Relationship Id="rId45" Type="http://schemas.openxmlformats.org/officeDocument/2006/relationships/image" Target="../media/image26.png"/><Relationship Id="rId53" Type="http://schemas.openxmlformats.org/officeDocument/2006/relationships/hyperlink" Target="http://www.alliancesud.ch/de" TargetMode="External"/><Relationship Id="rId58" Type="http://schemas.openxmlformats.org/officeDocument/2006/relationships/image" Target="../media/image33.jpeg"/><Relationship Id="rId66" Type="http://schemas.openxmlformats.org/officeDocument/2006/relationships/image" Target="../media/image37.png"/><Relationship Id="rId74" Type="http://schemas.openxmlformats.org/officeDocument/2006/relationships/image" Target="../media/image41.jpeg"/><Relationship Id="rId79" Type="http://schemas.openxmlformats.org/officeDocument/2006/relationships/image" Target="../media/image5.wmf"/><Relationship Id="rId5" Type="http://schemas.openxmlformats.org/officeDocument/2006/relationships/control" Target="../activeX/activeX4.xml"/><Relationship Id="rId61" Type="http://schemas.openxmlformats.org/officeDocument/2006/relationships/hyperlink" Target="http://www.footprintnetwork.org/de/" TargetMode="External"/><Relationship Id="rId10" Type="http://schemas.openxmlformats.org/officeDocument/2006/relationships/image" Target="../media/image8.jpeg"/><Relationship Id="rId19" Type="http://schemas.openxmlformats.org/officeDocument/2006/relationships/hyperlink" Target="http://www.verkehrsclub.ch/" TargetMode="External"/><Relationship Id="rId31" Type="http://schemas.openxmlformats.org/officeDocument/2006/relationships/hyperlink" Target="http://www.syndicom.ch/de.html" TargetMode="External"/><Relationship Id="rId44" Type="http://schemas.openxmlformats.org/officeDocument/2006/relationships/image" Target="../media/image25.jpeg"/><Relationship Id="rId52" Type="http://schemas.openxmlformats.org/officeDocument/2006/relationships/image" Target="../media/image30.png"/><Relationship Id="rId60" Type="http://schemas.openxmlformats.org/officeDocument/2006/relationships/image" Target="../media/image34.jpeg"/><Relationship Id="rId65" Type="http://schemas.openxmlformats.org/officeDocument/2006/relationships/hyperlink" Target="http://www.greenpeace.org/switzerland/de/" TargetMode="External"/><Relationship Id="rId73" Type="http://schemas.openxmlformats.org/officeDocument/2006/relationships/hyperlink" Target="http://travailsuisse.ch/" TargetMode="External"/><Relationship Id="rId78" Type="http://schemas.openxmlformats.org/officeDocument/2006/relationships/image" Target="../media/image4.wmf"/><Relationship Id="rId81" Type="http://schemas.openxmlformats.org/officeDocument/2006/relationships/image" Target="../media/image7.wmf"/><Relationship Id="rId4" Type="http://schemas.openxmlformats.org/officeDocument/2006/relationships/control" Target="../activeX/activeX3.xml"/><Relationship Id="rId9" Type="http://schemas.openxmlformats.org/officeDocument/2006/relationships/hyperlink" Target="http://www.gruene.ch/" TargetMode="External"/><Relationship Id="rId14" Type="http://schemas.openxmlformats.org/officeDocument/2006/relationships/image" Target="../media/image10.jpeg"/><Relationship Id="rId22" Type="http://schemas.openxmlformats.org/officeDocument/2006/relationships/image" Target="../media/image14.jpeg"/><Relationship Id="rId27" Type="http://schemas.openxmlformats.org/officeDocument/2006/relationships/hyperlink" Target="https://jungegrunliberale.ch/" TargetMode="External"/><Relationship Id="rId30" Type="http://schemas.openxmlformats.org/officeDocument/2006/relationships/image" Target="../media/image18.jpeg"/><Relationship Id="rId35" Type="http://schemas.openxmlformats.org/officeDocument/2006/relationships/hyperlink" Target="http://pusch.ch/" TargetMode="External"/><Relationship Id="rId43" Type="http://schemas.openxmlformats.org/officeDocument/2006/relationships/hyperlink" Target="http://incomindios.ch/" TargetMode="External"/><Relationship Id="rId48" Type="http://schemas.openxmlformats.org/officeDocument/2006/relationships/image" Target="../media/image28.jpeg"/><Relationship Id="rId56" Type="http://schemas.openxmlformats.org/officeDocument/2006/relationships/image" Target="../media/image32.jpeg"/><Relationship Id="rId64" Type="http://schemas.openxmlformats.org/officeDocument/2006/relationships/image" Target="../media/image36.png"/><Relationship Id="rId69" Type="http://schemas.openxmlformats.org/officeDocument/2006/relationships/hyperlink" Target="http://www.pronatura.ch/aktuell" TargetMode="External"/><Relationship Id="rId77" Type="http://schemas.openxmlformats.org/officeDocument/2006/relationships/image" Target="../media/image3.wmf"/><Relationship Id="rId8" Type="http://schemas.openxmlformats.org/officeDocument/2006/relationships/notesSlide" Target="../notesSlides/notesSlide3.xml"/><Relationship Id="rId51" Type="http://schemas.openxmlformats.org/officeDocument/2006/relationships/hyperlink" Target="http://www.zerowasteswitzerland.ch/de/" TargetMode="External"/><Relationship Id="rId72" Type="http://schemas.openxmlformats.org/officeDocument/2006/relationships/image" Target="../media/image40.jpeg"/><Relationship Id="rId80" Type="http://schemas.openxmlformats.org/officeDocument/2006/relationships/image" Target="../media/image6.wmf"/><Relationship Id="rId3" Type="http://schemas.openxmlformats.org/officeDocument/2006/relationships/control" Target="../activeX/activeX2.xml"/><Relationship Id="rId12" Type="http://schemas.openxmlformats.org/officeDocument/2006/relationships/image" Target="../media/image9.jpeg"/><Relationship Id="rId17" Type="http://schemas.openxmlformats.org/officeDocument/2006/relationships/hyperlink" Target="http://www.hausverein.ch/de/home" TargetMode="External"/><Relationship Id="rId25" Type="http://schemas.openxmlformats.org/officeDocument/2006/relationships/hyperlink" Target="http://www.energiestiftung.ch/" TargetMode="External"/><Relationship Id="rId33" Type="http://schemas.openxmlformats.org/officeDocument/2006/relationships/hyperlink" Target="https://danach.info/" TargetMode="External"/><Relationship Id="rId38" Type="http://schemas.openxmlformats.org/officeDocument/2006/relationships/image" Target="../media/image22.png"/><Relationship Id="rId46" Type="http://schemas.openxmlformats.org/officeDocument/2006/relationships/image" Target="../media/image27.jpeg"/><Relationship Id="rId59" Type="http://schemas.openxmlformats.org/officeDocument/2006/relationships/hyperlink" Target="https://www.konsumentenschutz.ch/" TargetMode="External"/><Relationship Id="rId67" Type="http://schemas.openxmlformats.org/officeDocument/2006/relationships/hyperlink" Target="http://www.juspax.ch/" TargetMode="External"/><Relationship Id="rId20" Type="http://schemas.openxmlformats.org/officeDocument/2006/relationships/image" Target="../media/image13.png"/><Relationship Id="rId41" Type="http://schemas.openxmlformats.org/officeDocument/2006/relationships/hyperlink" Target="http://www.sgb.ch/aktuell/" TargetMode="External"/><Relationship Id="rId54" Type="http://schemas.openxmlformats.org/officeDocument/2006/relationships/image" Target="../media/image31.jpeg"/><Relationship Id="rId62" Type="http://schemas.openxmlformats.org/officeDocument/2006/relationships/image" Target="../media/image35.jpeg"/><Relationship Id="rId70" Type="http://schemas.openxmlformats.org/officeDocument/2006/relationships/image" Target="../media/image39.jpeg"/><Relationship Id="rId75" Type="http://schemas.openxmlformats.org/officeDocument/2006/relationships/hyperlink" Target="http://www.swisscleantech.ch/" TargetMode="External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5" Type="http://schemas.openxmlformats.org/officeDocument/2006/relationships/hyperlink" Target="http://www.bio-suisse.ch/" TargetMode="External"/><Relationship Id="rId23" Type="http://schemas.openxmlformats.org/officeDocument/2006/relationships/hyperlink" Target="http://www.juso.ch/" TargetMode="External"/><Relationship Id="rId28" Type="http://schemas.openxmlformats.org/officeDocument/2006/relationships/image" Target="../media/image17.jpeg"/><Relationship Id="rId36" Type="http://schemas.openxmlformats.org/officeDocument/2006/relationships/image" Target="../media/image21.jpeg"/><Relationship Id="rId49" Type="http://schemas.openxmlformats.org/officeDocument/2006/relationships/hyperlink" Target="https://www.publiceye.ch/de/" TargetMode="External"/><Relationship Id="rId57" Type="http://schemas.openxmlformats.org/officeDocument/2006/relationships/hyperlink" Target="http://www.unia.ch/de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456672" y="2037030"/>
            <a:ext cx="7913310" cy="597528"/>
          </a:xfrm>
        </p:spPr>
        <p:txBody>
          <a:bodyPr/>
          <a:lstStyle/>
          <a:p>
            <a:r>
              <a:rPr lang="de-DE" sz="4000" b="0" dirty="0"/>
              <a:t>Ja zur Initiative für den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-456672" y="2704238"/>
            <a:ext cx="8642168" cy="615553"/>
          </a:xfrm>
        </p:spPr>
        <p:txBody>
          <a:bodyPr/>
          <a:lstStyle/>
          <a:p>
            <a:pPr algn="l"/>
            <a:r>
              <a:rPr lang="de-DE" sz="4000" dirty="0"/>
              <a:t>Geordneten Atomausstieg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/>
        <p:txBody>
          <a:bodyPr>
            <a:noAutofit/>
          </a:bodyPr>
          <a:lstStyle/>
          <a:p>
            <a:r>
              <a:rPr lang="de-DE" sz="3200" dirty="0">
                <a:latin typeface="Calibri" panose="020F0502020204030204" pitchFamily="34" charset="0"/>
              </a:rPr>
              <a:t>Regula Rytz, </a:t>
            </a:r>
            <a:r>
              <a:rPr lang="de-DE" sz="3200" dirty="0" err="1">
                <a:latin typeface="Calibri" panose="020F0502020204030204" pitchFamily="34" charset="0"/>
              </a:rPr>
              <a:t>nationalrÄtin</a:t>
            </a:r>
            <a:r>
              <a:rPr lang="de-DE" sz="3200" dirty="0">
                <a:latin typeface="Calibri" panose="020F0502020204030204" pitchFamily="34" charset="0"/>
              </a:rPr>
              <a:t>, </a:t>
            </a:r>
            <a:r>
              <a:rPr lang="de-DE" sz="3200" dirty="0" err="1">
                <a:latin typeface="Calibri" panose="020F0502020204030204" pitchFamily="34" charset="0"/>
              </a:rPr>
              <a:t>PrÄsidentin</a:t>
            </a:r>
            <a:r>
              <a:rPr lang="de-DE" sz="3200" dirty="0">
                <a:latin typeface="Calibri" panose="020F0502020204030204" pitchFamily="34" charset="0"/>
              </a:rPr>
              <a:t> Grüne Schweiz</a:t>
            </a:r>
          </a:p>
        </p:txBody>
      </p:sp>
    </p:spTree>
    <p:extLst>
      <p:ext uri="{BB962C8B-B14F-4D97-AF65-F5344CB8AC3E}">
        <p14:creationId xmlns:p14="http://schemas.microsoft.com/office/powerpoint/2010/main" val="114012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5473031" cy="507831"/>
          </a:xfrm>
        </p:spPr>
        <p:txBody>
          <a:bodyPr/>
          <a:lstStyle/>
          <a:p>
            <a:r>
              <a:rPr lang="de-DE" dirty="0"/>
              <a:t>Das </a:t>
            </a:r>
            <a:r>
              <a:rPr lang="de-DE" dirty="0" err="1"/>
              <a:t>Hauptprobpem</a:t>
            </a:r>
            <a:r>
              <a:rPr lang="de-DE" dirty="0"/>
              <a:t>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4060786" cy="507831"/>
          </a:xfrm>
        </p:spPr>
        <p:txBody>
          <a:bodyPr/>
          <a:lstStyle/>
          <a:p>
            <a:r>
              <a:rPr lang="de-DE" dirty="0"/>
              <a:t>AKW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ever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6"/>
            <a:ext cx="5394510" cy="333338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CH" sz="2400" dirty="0">
                <a:latin typeface="Calibri" panose="020F0502020204030204" pitchFamily="34" charset="0"/>
              </a:rPr>
              <a:t>Schweiz hat älteste AKW der Welt.</a:t>
            </a:r>
          </a:p>
          <a:p>
            <a:pPr>
              <a:lnSpc>
                <a:spcPct val="120000"/>
              </a:lnSpc>
            </a:pPr>
            <a:r>
              <a:rPr lang="de-CH" sz="2400" dirty="0">
                <a:latin typeface="Calibri" panose="020F0502020204030204" pitchFamily="34" charset="0"/>
              </a:rPr>
              <a:t>Rekord: </a:t>
            </a:r>
            <a:r>
              <a:rPr lang="de-CH" sz="2400" dirty="0" err="1">
                <a:latin typeface="Calibri" panose="020F0502020204030204" pitchFamily="34" charset="0"/>
              </a:rPr>
              <a:t>Beznau</a:t>
            </a:r>
            <a:r>
              <a:rPr lang="de-CH" sz="2400" dirty="0">
                <a:latin typeface="Calibri" panose="020F0502020204030204" pitchFamily="34" charset="0"/>
              </a:rPr>
              <a:t> I mit 47 Jahren. Seit 18 Monaten unfreiwillig ausser Betrieb.</a:t>
            </a:r>
          </a:p>
          <a:p>
            <a:pPr>
              <a:lnSpc>
                <a:spcPct val="120000"/>
              </a:lnSpc>
            </a:pPr>
            <a:r>
              <a:rPr lang="de-CH" sz="2400" dirty="0">
                <a:latin typeface="Calibri" panose="020F0502020204030204" pitchFamily="34" charset="0"/>
              </a:rPr>
              <a:t>Durchschnittalter von 151 stillgelegten AKW weltweit: 25.6 Jahre.</a:t>
            </a:r>
          </a:p>
          <a:p>
            <a:pPr>
              <a:lnSpc>
                <a:spcPct val="120000"/>
              </a:lnSpc>
            </a:pPr>
            <a:r>
              <a:rPr lang="de-CH" sz="2400" dirty="0">
                <a:latin typeface="Calibri" panose="020F0502020204030204" pitchFamily="34" charset="0"/>
              </a:rPr>
              <a:t>Gefährdung von Menschen: 3. Platz.</a:t>
            </a:r>
          </a:p>
        </p:txBody>
      </p:sp>
      <p:pic>
        <p:nvPicPr>
          <p:cNvPr id="7" name="Picture 2" descr="http://www.suedkurier.de/storage/pic/xmlios_import/region/hochrhein/waldshut-tiengen/10297152_1_2.jpg?version=14490380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413" y="1529495"/>
            <a:ext cx="2595550" cy="330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00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83" y="791851"/>
            <a:ext cx="5911136" cy="4308049"/>
          </a:xfrm>
        </p:spPr>
      </p:pic>
    </p:spTree>
    <p:extLst>
      <p:ext uri="{BB962C8B-B14F-4D97-AF65-F5344CB8AC3E}">
        <p14:creationId xmlns:p14="http://schemas.microsoft.com/office/powerpoint/2010/main" val="95472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6298578" cy="507831"/>
          </a:xfrm>
        </p:spPr>
        <p:txBody>
          <a:bodyPr/>
          <a:lstStyle/>
          <a:p>
            <a:r>
              <a:rPr lang="de-DE" dirty="0"/>
              <a:t>Rückenschuss für die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6491964" cy="507831"/>
          </a:xfrm>
        </p:spPr>
        <p:txBody>
          <a:bodyPr/>
          <a:lstStyle/>
          <a:p>
            <a:r>
              <a:rPr lang="de-DE" dirty="0"/>
              <a:t>Atomaufsichtsbehörde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2" y="2165046"/>
            <a:ext cx="3802181" cy="354995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de-CH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AKW-Neubauverbot (Art. 12a Kernenergiegesetz).</a:t>
            </a:r>
          </a:p>
          <a:p>
            <a:pPr>
              <a:lnSpc>
                <a:spcPct val="120000"/>
              </a:lnSpc>
            </a:pPr>
            <a:r>
              <a:rPr lang="de-CH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Keine Laufzeitbegrenzung.</a:t>
            </a:r>
          </a:p>
          <a:p>
            <a:pPr>
              <a:lnSpc>
                <a:spcPct val="120000"/>
              </a:lnSpc>
            </a:pPr>
            <a:r>
              <a:rPr lang="de-CH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ENSI-Forderungen nicht berücksichtigt: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de-CH" sz="26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Keine Sicherheitsmarge 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rabicPeriod"/>
            </a:pPr>
            <a:r>
              <a:rPr lang="de-CH" sz="26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Verzögerung von Sicherheitsanforderungen um 10 Jahre möglich</a:t>
            </a:r>
          </a:p>
        </p:txBody>
      </p:sp>
      <p:pic>
        <p:nvPicPr>
          <p:cNvPr id="13" name="Picture 3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4"/>
          <a:stretch/>
        </p:blipFill>
        <p:spPr bwMode="auto">
          <a:xfrm>
            <a:off x="4105943" y="2109161"/>
            <a:ext cx="4709860" cy="311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ubtitle 18"/>
          <p:cNvSpPr txBox="1">
            <a:spLocks/>
          </p:cNvSpPr>
          <p:nvPr/>
        </p:nvSpPr>
        <p:spPr bwMode="auto">
          <a:xfrm>
            <a:off x="4105944" y="5349161"/>
            <a:ext cx="4713969" cy="24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None/>
              <a:defRPr sz="24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42888" algn="l" rtl="0" eaLnBrk="0" fontAlgn="base" hangingPunct="0">
              <a:lnSpc>
                <a:spcPts val="2200"/>
              </a:lnSpc>
              <a:spcBef>
                <a:spcPts val="400"/>
              </a:spcBef>
              <a:spcAft>
                <a:spcPct val="0"/>
              </a:spcAft>
              <a:buClr>
                <a:srgbClr val="7FA7C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957263" indent="-190500" algn="l" rtl="0" eaLnBrk="0" fontAlgn="base" hangingPunct="0">
              <a:lnSpc>
                <a:spcPts val="2000"/>
              </a:lnSpc>
              <a:spcBef>
                <a:spcPts val="400"/>
              </a:spcBef>
              <a:spcAft>
                <a:spcPct val="0"/>
              </a:spcAft>
              <a:buClr>
                <a:srgbClr val="BFD3E3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343025" indent="-195263" algn="l" rtl="0" eaLnBrk="0" fontAlgn="base" hangingPunct="0">
              <a:lnSpc>
                <a:spcPts val="1800"/>
              </a:lnSpc>
              <a:spcBef>
                <a:spcPts val="200"/>
              </a:spcBef>
              <a:spcAft>
                <a:spcPct val="0"/>
              </a:spcAft>
              <a:buClr>
                <a:srgbClr val="BFD3E3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524000" indent="-96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FD3E3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981200" indent="-96838" algn="l" rtl="0" fontAlgn="base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Font typeface="Wingdings" pitchFamily="16" charset="2"/>
              <a:buChar char="§"/>
              <a:defRPr sz="1000">
                <a:solidFill>
                  <a:schemeClr val="tx1"/>
                </a:solidFill>
                <a:latin typeface="+mn-lt"/>
                <a:ea typeface="+mn-ea"/>
              </a:defRPr>
            </a:lvl6pPr>
            <a:lvl7pPr marL="2438400" indent="-96838" algn="l" rtl="0" fontAlgn="base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Font typeface="Wingdings" pitchFamily="16" charset="2"/>
              <a:buChar char="§"/>
              <a:defRPr sz="1000">
                <a:solidFill>
                  <a:schemeClr val="tx1"/>
                </a:solidFill>
                <a:latin typeface="+mn-lt"/>
                <a:ea typeface="+mn-ea"/>
              </a:defRPr>
            </a:lvl7pPr>
            <a:lvl8pPr marL="2895600" indent="-96838" algn="l" rtl="0" fontAlgn="base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Font typeface="Wingdings" pitchFamily="16" charset="2"/>
              <a:buChar char="§"/>
              <a:defRPr sz="1000">
                <a:solidFill>
                  <a:schemeClr val="tx1"/>
                </a:solidFill>
                <a:latin typeface="+mn-lt"/>
                <a:ea typeface="+mn-ea"/>
              </a:defRPr>
            </a:lvl8pPr>
            <a:lvl9pPr marL="3352800" indent="-96838" algn="l" rtl="0" fontAlgn="base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Font typeface="Wingdings" pitchFamily="16" charset="2"/>
              <a:buChar char="§"/>
              <a:defRPr sz="1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it-IT" sz="1100" kern="0" dirty="0">
                <a:solidFill>
                  <a:schemeClr val="bg1"/>
                </a:solidFill>
                <a:latin typeface="SanukOT" charset="0"/>
                <a:ea typeface="SanukOT" charset="0"/>
                <a:cs typeface="SanukOT" charset="0"/>
              </a:rPr>
              <a:t>Quelle: </a:t>
            </a:r>
            <a:r>
              <a:rPr lang="de-CH" sz="1100" kern="0" dirty="0">
                <a:solidFill>
                  <a:schemeClr val="bg1"/>
                </a:solidFill>
                <a:latin typeface="SanukOT" charset="0"/>
                <a:ea typeface="SanukOT" charset="0"/>
                <a:cs typeface="SanukOT" charset="0"/>
              </a:rPr>
              <a:t>ENSI 2013</a:t>
            </a:r>
            <a:endParaRPr lang="en-US" sz="1100" kern="0" dirty="0">
              <a:solidFill>
                <a:schemeClr val="bg1"/>
              </a:solidFill>
              <a:latin typeface="SanukOT" charset="0"/>
              <a:ea typeface="SanukOT" charset="0"/>
              <a:cs typeface="Sanuk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24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7376500" cy="507831"/>
          </a:xfrm>
        </p:spPr>
        <p:txBody>
          <a:bodyPr/>
          <a:lstStyle/>
          <a:p>
            <a:r>
              <a:rPr lang="de-DE" dirty="0"/>
              <a:t>Gefährliche Abstriche bei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4392607" cy="507831"/>
          </a:xfrm>
        </p:spPr>
        <p:txBody>
          <a:bodyPr/>
          <a:lstStyle/>
          <a:p>
            <a:r>
              <a:rPr lang="de-DE" dirty="0"/>
              <a:t>Der Sicherheit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7"/>
            <a:ext cx="5394510" cy="337922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de-CH" dirty="0">
                <a:latin typeface="Calibri" panose="020F0502020204030204" pitchFamily="34" charset="0"/>
              </a:rPr>
              <a:t>Mit Langzeitbetriebskonzept und Sicherheitsmarge würde </a:t>
            </a:r>
            <a:r>
              <a:rPr lang="de-CH" dirty="0" err="1">
                <a:latin typeface="Calibri" panose="020F0502020204030204" pitchFamily="34" charset="0"/>
              </a:rPr>
              <a:t>Beznau</a:t>
            </a:r>
            <a:r>
              <a:rPr lang="de-CH" dirty="0">
                <a:latin typeface="Calibri" panose="020F0502020204030204" pitchFamily="34" charset="0"/>
              </a:rPr>
              <a:t> mit grösster Wahrscheinlichkeit vom Netz genommen.</a:t>
            </a:r>
          </a:p>
          <a:p>
            <a:pPr>
              <a:lnSpc>
                <a:spcPct val="120000"/>
              </a:lnSpc>
            </a:pPr>
            <a:r>
              <a:rPr lang="de-CH" dirty="0">
                <a:latin typeface="Calibri" panose="020F0502020204030204" pitchFamily="34" charset="0"/>
              </a:rPr>
              <a:t>Nun kann Reaktor dank Massnahmen wie Vorwärmen des Kühlwasser möglicherweise noch bis 60+ Betriebsjahre (2029+) am Netz bleiben.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02" y="1665481"/>
            <a:ext cx="1983687" cy="1983687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>
            <a:off x="5925402" y="3806039"/>
            <a:ext cx="2370186" cy="13857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100" b="1" dirty="0">
                <a:solidFill>
                  <a:schemeClr val="tx1"/>
                </a:solidFill>
              </a:rPr>
              <a:t>Wir dürfen nicht zulassen, dass politische und wirtschaftliche Überlegungen zu Abstrichen bei der Sicherheit der KKW führen.</a:t>
            </a:r>
          </a:p>
          <a:p>
            <a:r>
              <a:rPr lang="de-CH" sz="1100" b="1" dirty="0">
                <a:solidFill>
                  <a:schemeClr val="tx1"/>
                </a:solidFill>
              </a:rPr>
              <a:t>Heinz Wanner, März 2016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637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5899109" cy="507831"/>
          </a:xfrm>
        </p:spPr>
        <p:txBody>
          <a:bodyPr/>
          <a:lstStyle/>
          <a:p>
            <a:r>
              <a:rPr lang="de-DE" dirty="0"/>
              <a:t>Was will die Initiative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8670124" cy="507831"/>
          </a:xfrm>
        </p:spPr>
        <p:txBody>
          <a:bodyPr/>
          <a:lstStyle/>
          <a:p>
            <a:r>
              <a:rPr lang="de-DE" dirty="0"/>
              <a:t>Für einen geordneten Ausstieg?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7"/>
            <a:ext cx="7901018" cy="33792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de-CH" dirty="0">
                <a:latin typeface="Calibri" panose="020F0502020204030204" pitchFamily="34" charset="0"/>
              </a:rPr>
              <a:t>Wichtige Ergänzung der ES2050.</a:t>
            </a:r>
          </a:p>
          <a:p>
            <a:pPr>
              <a:lnSpc>
                <a:spcPct val="120000"/>
              </a:lnSpc>
            </a:pPr>
            <a:r>
              <a:rPr lang="de-CH" dirty="0">
                <a:latin typeface="Calibri" panose="020F0502020204030204" pitchFamily="34" charset="0"/>
              </a:rPr>
              <a:t>Keine neuen AKW in der Schweiz (in Verfassung!).</a:t>
            </a:r>
          </a:p>
          <a:p>
            <a:pPr>
              <a:lnSpc>
                <a:spcPct val="120000"/>
              </a:lnSpc>
            </a:pPr>
            <a:r>
              <a:rPr lang="de-CH" dirty="0">
                <a:latin typeface="Calibri" panose="020F0502020204030204" pitchFamily="34" charset="0"/>
              </a:rPr>
              <a:t>Maximale Laufzeit von 45 Jahren.</a:t>
            </a:r>
          </a:p>
          <a:p>
            <a:pPr>
              <a:lnSpc>
                <a:spcPct val="120000"/>
              </a:lnSpc>
            </a:pPr>
            <a:r>
              <a:rPr lang="de-CH" dirty="0">
                <a:latin typeface="Calibri" panose="020F0502020204030204" pitchFamily="34" charset="0"/>
              </a:rPr>
              <a:t>Mehr Sicherheit und Planbarkeit. Keine chaotische Ausserbetriebnahme (7 Mt. ohne KKL 2005).</a:t>
            </a:r>
          </a:p>
          <a:p>
            <a:pPr>
              <a:lnSpc>
                <a:spcPct val="120000"/>
              </a:lnSpc>
            </a:pPr>
            <a:r>
              <a:rPr lang="de-CH" dirty="0">
                <a:latin typeface="Calibri" panose="020F0502020204030204" pitchFamily="34" charset="0"/>
              </a:rPr>
              <a:t>Chance für die Erneuerbaren, insb. Wasserkraft.</a:t>
            </a:r>
          </a:p>
          <a:p>
            <a:pPr marL="0" indent="0">
              <a:lnSpc>
                <a:spcPct val="120000"/>
              </a:lnSpc>
              <a:buNone/>
            </a:pPr>
            <a:endParaRPr lang="de-CH" dirty="0"/>
          </a:p>
          <a:p>
            <a:pPr>
              <a:lnSpc>
                <a:spcPct val="120000"/>
              </a:lnSpc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66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7"/>
            <a:ext cx="8510262" cy="3170524"/>
          </a:xfrm>
        </p:spPr>
        <p:txBody>
          <a:bodyPr>
            <a:normAutofit/>
          </a:bodyPr>
          <a:lstStyle/>
          <a:p>
            <a:r>
              <a:rPr lang="de-DE" sz="2600" dirty="0">
                <a:latin typeface="Calibri" panose="020F0502020204030204" pitchFamily="34" charset="0"/>
              </a:rPr>
              <a:t>Erneuerbare haben schon mehr als ein AKW ersetzt, auf der KEV-Warteliste sind 3x mehr.</a:t>
            </a:r>
          </a:p>
          <a:p>
            <a:r>
              <a:rPr lang="de-DE" sz="2600" dirty="0">
                <a:latin typeface="Calibri" panose="020F0502020204030204" pitchFamily="34" charset="0"/>
              </a:rPr>
              <a:t>Die Schweiz produzierte in den vergangenen 10 Jahren immer zu viel Strom. </a:t>
            </a:r>
          </a:p>
          <a:p>
            <a:r>
              <a:rPr lang="de-DE" sz="2600" dirty="0">
                <a:latin typeface="Calibri" panose="020F0502020204030204" pitchFamily="34" charset="0"/>
              </a:rPr>
              <a:t>Wir brauchen 2018 nicht 9 </a:t>
            </a:r>
            <a:r>
              <a:rPr lang="de-DE" sz="2600" dirty="0" err="1">
                <a:latin typeface="Calibri" panose="020F0502020204030204" pitchFamily="34" charset="0"/>
              </a:rPr>
              <a:t>TWh</a:t>
            </a:r>
            <a:r>
              <a:rPr lang="de-DE" sz="2600" dirty="0">
                <a:latin typeface="Calibri" panose="020F0502020204030204" pitchFamily="34" charset="0"/>
              </a:rPr>
              <a:t> (Produktion aller AKW), sondern 3 </a:t>
            </a:r>
            <a:r>
              <a:rPr lang="de-DE" sz="2600" dirty="0" err="1">
                <a:latin typeface="Calibri" panose="020F0502020204030204" pitchFamily="34" charset="0"/>
              </a:rPr>
              <a:t>TWh</a:t>
            </a:r>
            <a:r>
              <a:rPr lang="de-DE" sz="2600" dirty="0">
                <a:latin typeface="Calibri" panose="020F0502020204030204" pitchFamily="34" charset="0"/>
              </a:rPr>
              <a:t>. Das hatten wir 2005 schon einmal, als Leibstadt monatelang ausfiel.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7934025" cy="507831"/>
          </a:xfrm>
        </p:spPr>
        <p:txBody>
          <a:bodyPr/>
          <a:lstStyle/>
          <a:p>
            <a:r>
              <a:rPr lang="de-CH" dirty="0"/>
              <a:t>Gegenargument Stromlücke: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5907830" cy="507831"/>
          </a:xfrm>
        </p:spPr>
        <p:txBody>
          <a:bodyPr/>
          <a:lstStyle/>
          <a:p>
            <a:r>
              <a:rPr lang="de-CH" dirty="0"/>
              <a:t>Es gibt genug </a:t>
            </a:r>
            <a:r>
              <a:rPr lang="de-CH" dirty="0" err="1"/>
              <a:t>strom</a:t>
            </a:r>
            <a:r>
              <a:rPr lang="de-CH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9966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7934025" cy="507831"/>
          </a:xfrm>
        </p:spPr>
        <p:txBody>
          <a:bodyPr/>
          <a:lstStyle/>
          <a:p>
            <a:r>
              <a:rPr lang="de-CH" dirty="0"/>
              <a:t>Gegenargument Stromlücke: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5907830" cy="507831"/>
          </a:xfrm>
        </p:spPr>
        <p:txBody>
          <a:bodyPr/>
          <a:lstStyle/>
          <a:p>
            <a:r>
              <a:rPr lang="de-CH" dirty="0"/>
              <a:t>Es gibt genug </a:t>
            </a:r>
            <a:r>
              <a:rPr lang="de-CH" dirty="0" err="1"/>
              <a:t>strom</a:t>
            </a:r>
            <a:r>
              <a:rPr lang="de-CH" dirty="0"/>
              <a:t>!</a:t>
            </a:r>
          </a:p>
        </p:txBody>
      </p:sp>
      <p:pic>
        <p:nvPicPr>
          <p:cNvPr id="5" name="Inhaltsplatzhalter 4" descr="Bildschirmfoto 2016-08-27 um 11.29.4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35" r="-19935"/>
          <a:stretch>
            <a:fillRect/>
          </a:stretch>
        </p:blipFill>
        <p:spPr>
          <a:xfrm>
            <a:off x="-329939" y="2165350"/>
            <a:ext cx="9021451" cy="3170238"/>
          </a:xfrm>
        </p:spPr>
      </p:pic>
    </p:spTree>
    <p:extLst>
      <p:ext uri="{BB962C8B-B14F-4D97-AF65-F5344CB8AC3E}">
        <p14:creationId xmlns:p14="http://schemas.microsoft.com/office/powerpoint/2010/main" val="123321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7934025" cy="507831"/>
          </a:xfrm>
        </p:spPr>
        <p:txBody>
          <a:bodyPr/>
          <a:lstStyle/>
          <a:p>
            <a:r>
              <a:rPr lang="de-CH" dirty="0"/>
              <a:t>Gegenargument Stromlücke: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5907830" cy="507831"/>
          </a:xfrm>
        </p:spPr>
        <p:txBody>
          <a:bodyPr/>
          <a:lstStyle/>
          <a:p>
            <a:r>
              <a:rPr lang="de-CH" dirty="0"/>
              <a:t>Es gibt genug </a:t>
            </a:r>
            <a:r>
              <a:rPr lang="de-CH" dirty="0" err="1"/>
              <a:t>strom</a:t>
            </a:r>
            <a:r>
              <a:rPr lang="de-CH" dirty="0"/>
              <a:t>!</a:t>
            </a:r>
          </a:p>
        </p:txBody>
      </p:sp>
      <p:pic>
        <p:nvPicPr>
          <p:cNvPr id="6" name="Inhaltsplatzhalter 4" descr="Bildschirmfoto 2016-08-27 um 11.35.35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40" r="-14940"/>
          <a:stretch>
            <a:fillRect/>
          </a:stretch>
        </p:blipFill>
        <p:spPr>
          <a:xfrm>
            <a:off x="339366" y="2165349"/>
            <a:ext cx="5712642" cy="3123087"/>
          </a:xfrm>
        </p:spPr>
      </p:pic>
    </p:spTree>
    <p:extLst>
      <p:ext uri="{BB962C8B-B14F-4D97-AF65-F5344CB8AC3E}">
        <p14:creationId xmlns:p14="http://schemas.microsoft.com/office/powerpoint/2010/main" val="195042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7934025" cy="507831"/>
          </a:xfrm>
        </p:spPr>
        <p:txBody>
          <a:bodyPr/>
          <a:lstStyle/>
          <a:p>
            <a:r>
              <a:rPr lang="de-CH" dirty="0"/>
              <a:t>Gegenargument Stromlücke: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6071336" cy="507831"/>
          </a:xfrm>
        </p:spPr>
        <p:txBody>
          <a:bodyPr/>
          <a:lstStyle/>
          <a:p>
            <a:r>
              <a:rPr lang="de-CH" dirty="0"/>
              <a:t>die Effizienz nimmt zu!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9876" y="2165349"/>
            <a:ext cx="6410227" cy="307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7"/>
            <a:ext cx="8510262" cy="3170524"/>
          </a:xfrm>
        </p:spPr>
        <p:txBody>
          <a:bodyPr>
            <a:normAutofit/>
          </a:bodyPr>
          <a:lstStyle/>
          <a:p>
            <a:r>
              <a:rPr lang="de-DE" dirty="0">
                <a:latin typeface="Calibri" panose="020F0502020204030204" pitchFamily="34" charset="0"/>
              </a:rPr>
              <a:t>Abschreiber </a:t>
            </a:r>
            <a:r>
              <a:rPr lang="de-CH" dirty="0">
                <a:latin typeface="Calibri" panose="020F0502020204030204" pitchFamily="34" charset="0"/>
              </a:rPr>
              <a:t>Pumpspeicherwerk </a:t>
            </a:r>
            <a:r>
              <a:rPr lang="de-CH" dirty="0" err="1">
                <a:latin typeface="Calibri" panose="020F0502020204030204" pitchFamily="34" charset="0"/>
              </a:rPr>
              <a:t>Linthal</a:t>
            </a:r>
            <a:r>
              <a:rPr lang="de-CH" dirty="0">
                <a:latin typeface="Calibri" panose="020F0502020204030204" pitchFamily="34" charset="0"/>
              </a:rPr>
              <a:t> (-550 </a:t>
            </a:r>
            <a:r>
              <a:rPr lang="de-CH" dirty="0" err="1">
                <a:latin typeface="Calibri" panose="020F0502020204030204" pitchFamily="34" charset="0"/>
              </a:rPr>
              <a:t>Mio</a:t>
            </a:r>
            <a:r>
              <a:rPr lang="de-CH" dirty="0">
                <a:latin typeface="Calibri" panose="020F0502020204030204" pitchFamily="34" charset="0"/>
              </a:rPr>
              <a:t>)</a:t>
            </a:r>
            <a:r>
              <a:rPr lang="de-DE" dirty="0">
                <a:latin typeface="Calibri" panose="020F0502020204030204" pitchFamily="34" charset="0"/>
              </a:rPr>
              <a:t>.</a:t>
            </a:r>
          </a:p>
          <a:p>
            <a:r>
              <a:rPr lang="de-DE" dirty="0">
                <a:latin typeface="Calibri" panose="020F0502020204030204" pitchFamily="34" charset="0"/>
              </a:rPr>
              <a:t>Kosten Atomunfall (zwischen 88 und 8‘000 Mrd. Fr.)</a:t>
            </a:r>
          </a:p>
          <a:p>
            <a:r>
              <a:rPr lang="de-DE" dirty="0">
                <a:latin typeface="Calibri" panose="020F0502020204030204" pitchFamily="34" charset="0"/>
              </a:rPr>
              <a:t>Entsorgungskosten sind bei weitem nicht gedeckt (rund 20 Mrd. für Stilllegung und Entsorgung).</a:t>
            </a:r>
          </a:p>
          <a:p>
            <a:r>
              <a:rPr lang="de-DE" dirty="0">
                <a:latin typeface="Calibri" panose="020F0502020204030204" pitchFamily="34" charset="0"/>
              </a:rPr>
              <a:t>Betreiber klagen gegen höhere Rückstellungen und Jodtabletten-Finanzierung.</a:t>
            </a:r>
          </a:p>
          <a:p>
            <a:endParaRPr lang="de-DE" dirty="0">
              <a:latin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6733376" cy="507831"/>
          </a:xfrm>
        </p:spPr>
        <p:txBody>
          <a:bodyPr/>
          <a:lstStyle/>
          <a:p>
            <a:r>
              <a:rPr lang="de-CH" dirty="0"/>
              <a:t>Gegenargument Kosten: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7891065" cy="507831"/>
          </a:xfrm>
        </p:spPr>
        <p:txBody>
          <a:bodyPr/>
          <a:lstStyle/>
          <a:p>
            <a:r>
              <a:rPr lang="de-CH" dirty="0"/>
              <a:t>Das Finanzrisiko sind die AKW!</a:t>
            </a:r>
          </a:p>
        </p:txBody>
      </p:sp>
    </p:spTree>
    <p:extLst>
      <p:ext uri="{BB962C8B-B14F-4D97-AF65-F5344CB8AC3E}">
        <p14:creationId xmlns:p14="http://schemas.microsoft.com/office/powerpoint/2010/main" val="289255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8271874" cy="507831"/>
          </a:xfrm>
        </p:spPr>
        <p:txBody>
          <a:bodyPr/>
          <a:lstStyle/>
          <a:p>
            <a:r>
              <a:rPr lang="de-DE" dirty="0"/>
              <a:t>Danke für Unterstützung der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6124235" cy="507831"/>
          </a:xfrm>
        </p:spPr>
        <p:txBody>
          <a:bodyPr/>
          <a:lstStyle/>
          <a:p>
            <a:r>
              <a:rPr lang="de-CH" dirty="0"/>
              <a:t>«Grünen Wirtschaft»!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83" y="2310206"/>
            <a:ext cx="4635828" cy="2433810"/>
          </a:xfr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077" y="2310206"/>
            <a:ext cx="2672182" cy="255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39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7"/>
            <a:ext cx="8510262" cy="3170524"/>
          </a:xfrm>
        </p:spPr>
        <p:txBody>
          <a:bodyPr>
            <a:normAutofit/>
          </a:bodyPr>
          <a:lstStyle/>
          <a:p>
            <a:r>
              <a:rPr lang="de-DE" dirty="0">
                <a:latin typeface="Calibri" panose="020F0502020204030204" pitchFamily="34" charset="0"/>
              </a:rPr>
              <a:t>AKW erwirtschaften bei diesen Strompreisen keinen Deckungsbeitrag mehr. </a:t>
            </a:r>
          </a:p>
          <a:p>
            <a:r>
              <a:rPr lang="de-DE" dirty="0">
                <a:latin typeface="Calibri" panose="020F0502020204030204" pitchFamily="34" charset="0"/>
              </a:rPr>
              <a:t>Der einzige Grund, wieso Betreiber weitermachen wollen, ist die Hoffnung auf steigende Preise. </a:t>
            </a:r>
          </a:p>
          <a:p>
            <a:r>
              <a:rPr lang="de-DE" dirty="0">
                <a:latin typeface="Calibri" panose="020F0502020204030204" pitchFamily="34" charset="0"/>
              </a:rPr>
              <a:t>Beim Strompreis ist aber keine Trendwende in Sicht.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8709879" cy="507831"/>
          </a:xfrm>
        </p:spPr>
        <p:txBody>
          <a:bodyPr/>
          <a:lstStyle/>
          <a:p>
            <a:r>
              <a:rPr lang="de-CH" dirty="0"/>
              <a:t>Gegenargument Entschädigung: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8595680" cy="507831"/>
          </a:xfrm>
        </p:spPr>
        <p:txBody>
          <a:bodyPr/>
          <a:lstStyle/>
          <a:p>
            <a:r>
              <a:rPr lang="de-CH" dirty="0"/>
              <a:t>Teuer ist v.a. der weiterbetrieb!</a:t>
            </a:r>
          </a:p>
        </p:txBody>
      </p:sp>
    </p:spTree>
    <p:extLst>
      <p:ext uri="{BB962C8B-B14F-4D97-AF65-F5344CB8AC3E}">
        <p14:creationId xmlns:p14="http://schemas.microsoft.com/office/powerpoint/2010/main" val="281224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8709879" cy="507831"/>
          </a:xfrm>
        </p:spPr>
        <p:txBody>
          <a:bodyPr/>
          <a:lstStyle/>
          <a:p>
            <a:r>
              <a:rPr lang="de-CH" dirty="0"/>
              <a:t>Gegenargument Entschädigung: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9233676" cy="507831"/>
          </a:xfrm>
        </p:spPr>
        <p:txBody>
          <a:bodyPr/>
          <a:lstStyle/>
          <a:p>
            <a:r>
              <a:rPr lang="de-CH" dirty="0"/>
              <a:t>Teuer wird nur der weiterbetrieb!</a:t>
            </a:r>
          </a:p>
        </p:txBody>
      </p:sp>
      <p:pic>
        <p:nvPicPr>
          <p:cNvPr id="5" name="Inhaltsplatzhalter 3" descr="Bildschirmfoto 2016-08-27 um 12.05.1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" r="1796"/>
          <a:stretch>
            <a:fillRect/>
          </a:stretch>
        </p:blipFill>
        <p:spPr>
          <a:xfrm>
            <a:off x="780738" y="2033375"/>
            <a:ext cx="5764442" cy="3170238"/>
          </a:xfrm>
        </p:spPr>
      </p:pic>
    </p:spTree>
    <p:extLst>
      <p:ext uri="{BB962C8B-B14F-4D97-AF65-F5344CB8AC3E}">
        <p14:creationId xmlns:p14="http://schemas.microsoft.com/office/powerpoint/2010/main" val="397865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7"/>
            <a:ext cx="8510262" cy="3170524"/>
          </a:xfrm>
        </p:spPr>
        <p:txBody>
          <a:bodyPr>
            <a:normAutofit/>
          </a:bodyPr>
          <a:lstStyle/>
          <a:p>
            <a:r>
              <a:rPr lang="de-DE" dirty="0">
                <a:latin typeface="Calibri" panose="020F0502020204030204" pitchFamily="34" charset="0"/>
              </a:rPr>
              <a:t>Ein </a:t>
            </a:r>
            <a:r>
              <a:rPr lang="de-DE" dirty="0" err="1">
                <a:latin typeface="Calibri" panose="020F0502020204030204" pitchFamily="34" charset="0"/>
              </a:rPr>
              <a:t>grosser</a:t>
            </a:r>
            <a:r>
              <a:rPr lang="de-DE" dirty="0">
                <a:latin typeface="Calibri" panose="020F0502020204030204" pitchFamily="34" charset="0"/>
              </a:rPr>
              <a:t> Teil des wegfallenden Stroms ist schon ersetzt, der Rest ist unproblematisch. </a:t>
            </a:r>
          </a:p>
          <a:p>
            <a:r>
              <a:rPr lang="de-DE" dirty="0">
                <a:latin typeface="Calibri" panose="020F0502020204030204" pitchFamily="34" charset="0"/>
              </a:rPr>
              <a:t>Die Abschaltung von Kraftwerken macht die erneuerbaren – auch die Wasserkraft! – rentabler. </a:t>
            </a:r>
          </a:p>
          <a:p>
            <a:r>
              <a:rPr lang="de-DE" dirty="0">
                <a:latin typeface="Calibri" panose="020F0502020204030204" pitchFamily="34" charset="0"/>
              </a:rPr>
              <a:t>Die Strompreise sind im Keller, die AKW rentieren nicht. Bei Abschaltung entsteht kein Schaden. </a:t>
            </a:r>
          </a:p>
          <a:p>
            <a:endParaRPr lang="de-DE" dirty="0">
              <a:latin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8154534" cy="507831"/>
          </a:xfrm>
        </p:spPr>
        <p:txBody>
          <a:bodyPr/>
          <a:lstStyle/>
          <a:p>
            <a:r>
              <a:rPr lang="de-CH" dirty="0"/>
              <a:t>Fazit: Die Initiative bringt mehr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6500941" cy="507831"/>
          </a:xfrm>
        </p:spPr>
        <p:txBody>
          <a:bodyPr/>
          <a:lstStyle/>
          <a:p>
            <a:r>
              <a:rPr lang="de-CH" dirty="0"/>
              <a:t>Sicherheit und Zukunft</a:t>
            </a:r>
          </a:p>
        </p:txBody>
      </p:sp>
    </p:spTree>
    <p:extLst>
      <p:ext uri="{BB962C8B-B14F-4D97-AF65-F5344CB8AC3E}">
        <p14:creationId xmlns:p14="http://schemas.microsoft.com/office/powerpoint/2010/main" val="1749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03764" y="2165047"/>
            <a:ext cx="8510262" cy="3170524"/>
          </a:xfrm>
        </p:spPr>
        <p:txBody>
          <a:bodyPr>
            <a:normAutofit/>
          </a:bodyPr>
          <a:lstStyle/>
          <a:p>
            <a:r>
              <a:rPr lang="de-DE" dirty="0">
                <a:latin typeface="Calibri" panose="020F0502020204030204" pitchFamily="34" charset="0"/>
              </a:rPr>
              <a:t>Arbeitsplätze</a:t>
            </a:r>
          </a:p>
          <a:p>
            <a:r>
              <a:rPr lang="de-DE" dirty="0">
                <a:latin typeface="Calibri" panose="020F0502020204030204" pitchFamily="34" charset="0"/>
              </a:rPr>
              <a:t>Innovation</a:t>
            </a:r>
          </a:p>
          <a:p>
            <a:r>
              <a:rPr lang="de-DE" dirty="0">
                <a:latin typeface="Calibri" panose="020F0502020204030204" pitchFamily="34" charset="0"/>
              </a:rPr>
              <a:t>Effizienz</a:t>
            </a:r>
          </a:p>
          <a:p>
            <a:r>
              <a:rPr lang="de-DE" dirty="0">
                <a:latin typeface="Calibri" panose="020F0502020204030204" pitchFamily="34" charset="0"/>
              </a:rPr>
              <a:t>Sinn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8154534" cy="507831"/>
          </a:xfrm>
        </p:spPr>
        <p:txBody>
          <a:bodyPr/>
          <a:lstStyle/>
          <a:p>
            <a:r>
              <a:rPr lang="de-CH" dirty="0"/>
              <a:t>Fazit: Die Initiative bringt mehr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6500941" cy="507831"/>
          </a:xfrm>
        </p:spPr>
        <p:txBody>
          <a:bodyPr/>
          <a:lstStyle/>
          <a:p>
            <a:r>
              <a:rPr lang="de-CH" dirty="0"/>
              <a:t>Sicherheit und Zukunft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756" y="2490616"/>
            <a:ext cx="2436403" cy="173688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49" y="2503278"/>
            <a:ext cx="2281322" cy="158894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786" y="4227505"/>
            <a:ext cx="3167121" cy="12521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216" y="3997424"/>
            <a:ext cx="2375358" cy="142028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963" y="1877801"/>
            <a:ext cx="3272028" cy="11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6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7374898" cy="507831"/>
          </a:xfrm>
        </p:spPr>
        <p:txBody>
          <a:bodyPr/>
          <a:lstStyle/>
          <a:p>
            <a:r>
              <a:rPr lang="de-DE" dirty="0"/>
              <a:t>Sagen sie ja. </a:t>
            </a:r>
            <a:r>
              <a:rPr lang="de-DE"/>
              <a:t>Heute </a:t>
            </a:r>
            <a:r>
              <a:rPr lang="de-DE" dirty="0"/>
              <a:t>und am 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5756763" cy="507831"/>
          </a:xfrm>
        </p:spPr>
        <p:txBody>
          <a:bodyPr/>
          <a:lstStyle/>
          <a:p>
            <a:r>
              <a:rPr lang="de-DE" dirty="0"/>
              <a:t>Am 27. November 2016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0" y="1882710"/>
            <a:ext cx="6739617" cy="3225800"/>
          </a:xfrm>
        </p:spPr>
      </p:pic>
    </p:spTree>
    <p:extLst>
      <p:ext uri="{BB962C8B-B14F-4D97-AF65-F5344CB8AC3E}">
        <p14:creationId xmlns:p14="http://schemas.microsoft.com/office/powerpoint/2010/main" val="6161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6082878" cy="507831"/>
          </a:xfrm>
        </p:spPr>
        <p:txBody>
          <a:bodyPr/>
          <a:lstStyle/>
          <a:p>
            <a:r>
              <a:rPr lang="de-DE" dirty="0"/>
              <a:t>Breite Allianz für die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4454162" cy="507831"/>
          </a:xfrm>
        </p:spPr>
        <p:txBody>
          <a:bodyPr/>
          <a:lstStyle/>
          <a:p>
            <a:r>
              <a:rPr lang="de-CH" dirty="0"/>
              <a:t>Nachhaltigkeit</a:t>
            </a:r>
          </a:p>
        </p:txBody>
      </p:sp>
      <p:pic>
        <p:nvPicPr>
          <p:cNvPr id="1054" name="Picture 30" descr="Gruene_URL_Logo_RGB_pos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552" y="1925111"/>
            <a:ext cx="1053778" cy="70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www.evppev.ch/fileadmin/user_upload/evppev/EVP-Logos/EVP_Logo_D_RGB_300dpi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2" y="2213864"/>
            <a:ext cx="688071" cy="68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GLP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748" y="3218625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Biosuisse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81" y="3916998"/>
            <a:ext cx="961520" cy="78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ausverein_DE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935" y="4523656"/>
            <a:ext cx="17145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VCS_logo_d.pn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047" y="2283320"/>
            <a:ext cx="1288621" cy="107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" name="Picture 45" descr="Jeunes verts">
            <a:hlinkClick r:id="rId21"/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637" y="4581198"/>
            <a:ext cx="1607799" cy="139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" name="Picture 47" descr="Jeunesse socialiste">
            <a:hlinkClick r:id="rId23" tooltip="Jeunesse socialiste"/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502" y="4103329"/>
            <a:ext cx="779721" cy="77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3" name="Picture 49" descr="ses_logo16_web_rot-page-001.jpg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66" y="4797604"/>
            <a:ext cx="1396501" cy="73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logo_junge_gruenliberale_rgb.jpg">
            <a:hlinkClick r:id="rId27"/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423" y="1704072"/>
            <a:ext cx="824495" cy="25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" name="Picture 51" descr="111_rechts_positiv_PANTONE.JPG">
            <a:hlinkClick r:id="rId29"/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488" y="4203659"/>
            <a:ext cx="1380672" cy="34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bc-gewerkschaften-logo-web-syndicom.jpg">
            <a:hlinkClick r:id="rId31"/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804" y="3159274"/>
            <a:ext cx="1255921" cy="58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danach">
            <a:hlinkClick r:id="rId33" tooltip="danach"/>
          </p:cNvPr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931" y="3091876"/>
            <a:ext cx="778972" cy="77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9" name="Picture 55" descr="push">
            <a:hlinkClick r:id="rId35"/>
          </p:cNvPr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294" y="1961314"/>
            <a:ext cx="904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piratenlogo_de.png">
            <a:hlinkClick r:id="rId37"/>
          </p:cNvPr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153" y="3867916"/>
            <a:ext cx="12668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1" name="Picture 57" descr="2_A_Logo_blau.jpg">
            <a:hlinkClick r:id="rId39"/>
          </p:cNvPr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713" y="3508524"/>
            <a:ext cx="1318272" cy="63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sgb_gif_1_.gif">
            <a:hlinkClick r:id="rId41"/>
          </p:cNvPr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367" y="4575131"/>
            <a:ext cx="1443096" cy="63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3" name="Picture 59" descr="Incomindios.jpg">
            <a:hlinkClick r:id="rId43"/>
          </p:cNvPr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065" y="5123306"/>
            <a:ext cx="1228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oeku.png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269" y="2564301"/>
            <a:ext cx="1730823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" name="Picture 61" descr="IP-Logo_Farbig-D.JPG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670" y="2036075"/>
            <a:ext cx="1359010" cy="34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Aefu_Logo.jpg">
            <a:hlinkClick r:id="rId47"/>
          </p:cNvPr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78" y="3087927"/>
            <a:ext cx="828797" cy="65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Public_Eye_PNG.png">
            <a:hlinkClick r:id="rId49"/>
          </p:cNvPr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599" y="4798683"/>
            <a:ext cx="173355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://www.zerowasteswitzerland.ch/wp-content/uploads/2015/10/290915_ZWS_Logo_RVB_300dpi-300x57.png">
            <a:hlinkClick r:id="rId51"/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814" y="3813105"/>
            <a:ext cx="15621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https://alliancesud.files.wordpress.com/2012/05/cropped-logo-blog4.jpg">
            <a:hlinkClick r:id="rId53"/>
          </p:cNvPr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894" y="4493189"/>
            <a:ext cx="2290434" cy="60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SP Schweiz">
            <a:hlinkClick r:id="rId55"/>
          </p:cNvPr>
          <p:cNvPicPr>
            <a:picLocks noChangeAspect="1" noChangeArrowheads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481" y="1069936"/>
            <a:ext cx="11049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unia.jpg">
            <a:hlinkClick r:id="rId57"/>
          </p:cNvPr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240" y="4253136"/>
            <a:ext cx="746215" cy="63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https://www.konsumentenschutz.ch/sks/content/uploads/2013/08/logo_2011_L.jpg">
            <a:hlinkClick r:id="rId59"/>
          </p:cNvPr>
          <p:cNvPicPr>
            <a:picLocks noChangeAspect="1" noChangeArrowheads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158" y="2552121"/>
            <a:ext cx="157162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7" name="Picture 53" descr="global footprint">
            <a:hlinkClick r:id="rId61" tooltip="global footprint"/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232" y="2555611"/>
            <a:ext cx="1320939" cy="101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Alternative_Bank_DE.png">
            <a:hlinkClick r:id="rId63"/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831" y="3478434"/>
            <a:ext cx="160972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http://fontmeme.com/images/Greenpeace-logo.png">
            <a:hlinkClick r:id="rId65"/>
          </p:cNvPr>
          <p:cNvPicPr>
            <a:picLocks noChangeAspect="1" noChangeArrowheads="1"/>
          </p:cNvPicPr>
          <p:nvPr/>
        </p:nvPicPr>
        <p:blipFill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404" y="1419534"/>
            <a:ext cx="153352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7" name="Picture 63" descr="Justitia_et_Pax.png">
            <a:hlinkClick r:id="rId67"/>
          </p:cNvPr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243" y="4192338"/>
            <a:ext cx="2897272" cy="34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Pro Natura">
            <a:hlinkClick r:id="rId69"/>
          </p:cNvPr>
          <p:cNvPicPr>
            <a:picLocks noChangeAspect="1" noChangeArrowheads="1"/>
          </p:cNvPicPr>
          <p:nvPr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70" y="2346507"/>
            <a:ext cx="1084288" cy="108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wwf">
            <a:hlinkClick r:id="rId71"/>
          </p:cNvPr>
          <p:cNvPicPr>
            <a:picLocks noChangeAspect="1" noChangeArrowheads="1"/>
          </p:cNvPicPr>
          <p:nvPr/>
        </p:nvPicPr>
        <p:blipFill>
          <a:blip r:embed="rId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650" y="1944991"/>
            <a:ext cx="784132" cy="78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logo-travail-suisse.jpg">
            <a:hlinkClick r:id="rId73"/>
          </p:cNvPr>
          <p:cNvPicPr>
            <a:picLocks noChangeAspect="1" noChangeArrowheads="1"/>
          </p:cNvPicPr>
          <p:nvPr/>
        </p:nvPicPr>
        <p:blipFill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345" y="2175273"/>
            <a:ext cx="2126508" cy="39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Swiss Cleanteach">
            <a:hlinkClick r:id="rId75" tooltip="Swiss Cleantech"/>
          </p:cNvPr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578" y="3332085"/>
            <a:ext cx="1358837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231" name="HTMLHidden1" r:id="rId2" imgW="914400" imgH="228600"/>
        </mc:Choice>
        <mc:Fallback>
          <p:control name="HTMLHidden1" r:id="rId2" imgW="914400" imgH="228600">
            <p:pic>
              <p:nvPicPr>
                <p:cNvPr id="8" name="HTMLHidde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7"/>
                <a:srcRect/>
                <a:stretch>
                  <a:fillRect/>
                </a:stretch>
              </p:blipFill>
              <p:spPr bwMode="auto">
                <a:xfrm>
                  <a:off x="4449763" y="2122488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232" name="HTMLHidden2" r:id="rId3" imgW="914400" imgH="228600"/>
        </mc:Choice>
        <mc:Fallback>
          <p:control name="HTMLHidden2" r:id="rId3" imgW="914400" imgH="228600">
            <p:pic>
              <p:nvPicPr>
                <p:cNvPr id="9" name="HTMLHidde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8"/>
                <a:srcRect/>
                <a:stretch>
                  <a:fillRect/>
                </a:stretch>
              </p:blipFill>
              <p:spPr bwMode="auto">
                <a:xfrm>
                  <a:off x="4449763" y="2122488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233" name="HTMLHidden3" r:id="rId4" imgW="914400" imgH="228600"/>
        </mc:Choice>
        <mc:Fallback>
          <p:control name="HTMLHidden3" r:id="rId4" imgW="914400" imgH="228600">
            <p:pic>
              <p:nvPicPr>
                <p:cNvPr id="10" name="HTMLHidden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9"/>
                <a:srcRect/>
                <a:stretch>
                  <a:fillRect/>
                </a:stretch>
              </p:blipFill>
              <p:spPr bwMode="auto">
                <a:xfrm>
                  <a:off x="4449763" y="2122488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234" name="HTMLText1" r:id="rId5" imgW="914400" imgH="228600"/>
        </mc:Choice>
        <mc:Fallback>
          <p:control name="HTMLText1" r:id="rId5" imgW="914400" imgH="228600">
            <p:pic>
              <p:nvPicPr>
                <p:cNvPr id="11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0"/>
                <a:srcRect/>
                <a:stretch>
                  <a:fillRect/>
                </a:stretch>
              </p:blipFill>
              <p:spPr bwMode="auto">
                <a:xfrm>
                  <a:off x="4449763" y="2122488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235" name="HTMLHidden4" r:id="rId6" imgW="914400" imgH="228600"/>
        </mc:Choice>
        <mc:Fallback>
          <p:control name="HTMLHidden4" r:id="rId6" imgW="914400" imgH="228600">
            <p:pic>
              <p:nvPicPr>
                <p:cNvPr id="12" name="HTMLHidden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1"/>
                <a:srcRect/>
                <a:stretch>
                  <a:fillRect/>
                </a:stretch>
              </p:blipFill>
              <p:spPr bwMode="auto">
                <a:xfrm>
                  <a:off x="4449763" y="2122488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8901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4737894" cy="507831"/>
          </a:xfrm>
        </p:spPr>
        <p:txBody>
          <a:bodyPr/>
          <a:lstStyle/>
          <a:p>
            <a:r>
              <a:rPr lang="de-DE" dirty="0"/>
              <a:t>1-3-11 Fukushima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2612" y="2066621"/>
            <a:ext cx="6168679" cy="3267840"/>
          </a:xfrm>
          <a:prstGeom prst="rect">
            <a:avLst/>
          </a:prstGeom>
        </p:spPr>
      </p:pic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4650691" cy="507831"/>
          </a:xfrm>
        </p:spPr>
        <p:txBody>
          <a:bodyPr/>
          <a:lstStyle/>
          <a:p>
            <a:r>
              <a:rPr lang="de-CH" dirty="0"/>
              <a:t>Ein Wendepunkt</a:t>
            </a:r>
          </a:p>
        </p:txBody>
      </p:sp>
    </p:spTree>
    <p:extLst>
      <p:ext uri="{BB962C8B-B14F-4D97-AF65-F5344CB8AC3E}">
        <p14:creationId xmlns:p14="http://schemas.microsoft.com/office/powerpoint/2010/main" val="95009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5955214" cy="507831"/>
          </a:xfrm>
        </p:spPr>
        <p:txBody>
          <a:bodyPr/>
          <a:lstStyle/>
          <a:p>
            <a:r>
              <a:rPr lang="de-DE" dirty="0"/>
              <a:t>25-5-11 Der Bundesrat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3300449" cy="507831"/>
          </a:xfrm>
        </p:spPr>
        <p:txBody>
          <a:bodyPr/>
          <a:lstStyle/>
          <a:p>
            <a:r>
              <a:rPr lang="de-CH" dirty="0"/>
              <a:t>Steigt aus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65078" y="4692081"/>
            <a:ext cx="7948947" cy="8486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CH" dirty="0">
                <a:latin typeface="Calibri" panose="020F0502020204030204" pitchFamily="34" charset="0"/>
              </a:rPr>
              <a:t>Bundesrat beschliesst am 25. Mai 2011 die AKW-Neubaugesuche zu</a:t>
            </a:r>
          </a:p>
          <a:p>
            <a:pPr marL="0" indent="0">
              <a:buNone/>
            </a:pPr>
            <a:r>
              <a:rPr lang="de-CH" dirty="0">
                <a:latin typeface="Calibri" panose="020F0502020204030204" pitchFamily="34" charset="0"/>
              </a:rPr>
              <a:t>sistieren und die Energiewende einzuläuten.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200" y="2035140"/>
            <a:ext cx="6094286" cy="240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4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5196032" cy="507831"/>
          </a:xfrm>
        </p:spPr>
        <p:txBody>
          <a:bodyPr/>
          <a:lstStyle/>
          <a:p>
            <a:r>
              <a:rPr lang="de-DE" dirty="0"/>
              <a:t>Bilanz: Was Bringt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7462999" cy="507831"/>
          </a:xfrm>
        </p:spPr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Energie-strategie</a:t>
            </a:r>
            <a:r>
              <a:rPr lang="en-US" dirty="0"/>
              <a:t> 2050? 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5864" y="2177592"/>
            <a:ext cx="7861955" cy="329938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-&gt; “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Superkompromiss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”.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-&gt; “</a:t>
            </a:r>
            <a:r>
              <a:rPr lang="en-US" sz="3400" dirty="0" err="1">
                <a:latin typeface="Calibri" panose="020F0502020204030204" pitchFamily="34" charset="0"/>
                <a:ea typeface="SanukOT" charset="0"/>
                <a:cs typeface="SanukOT" charset="0"/>
              </a:rPr>
              <a:t>Noch</a:t>
            </a:r>
            <a:r>
              <a:rPr lang="en-US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 30% der </a:t>
            </a:r>
            <a:r>
              <a:rPr lang="en-US" sz="3400" dirty="0" err="1">
                <a:latin typeface="Calibri" panose="020F0502020204030204" pitchFamily="34" charset="0"/>
                <a:ea typeface="SanukOT" charset="0"/>
                <a:cs typeface="SanukOT" charset="0"/>
              </a:rPr>
              <a:t>ursprünglichen</a:t>
            </a:r>
            <a:r>
              <a:rPr lang="en-US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 </a:t>
            </a:r>
            <a:r>
              <a:rPr lang="en-US" sz="3400" dirty="0" err="1">
                <a:latin typeface="Calibri" panose="020F0502020204030204" pitchFamily="34" charset="0"/>
                <a:ea typeface="SanukOT" charset="0"/>
                <a:cs typeface="SanukOT" charset="0"/>
              </a:rPr>
              <a:t>Vorlage</a:t>
            </a:r>
            <a:r>
              <a:rPr lang="en-US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”.</a:t>
            </a:r>
            <a:endParaRPr lang="en-US" sz="3400" dirty="0">
              <a:solidFill>
                <a:schemeClr val="bg1"/>
              </a:solidFill>
              <a:latin typeface="Calibri" panose="020F0502020204030204" pitchFamily="34" charset="0"/>
              <a:ea typeface="SanukOT" charset="0"/>
              <a:cs typeface="SanukOT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-&gt; </a:t>
            </a:r>
            <a:r>
              <a:rPr lang="en-US" sz="3400" dirty="0" err="1">
                <a:latin typeface="Calibri" panose="020F0502020204030204" pitchFamily="34" charset="0"/>
                <a:ea typeface="SanukOT" charset="0"/>
                <a:cs typeface="SanukOT" charset="0"/>
              </a:rPr>
              <a:t>Hinkt</a:t>
            </a:r>
            <a:r>
              <a:rPr lang="en-US" sz="3400" dirty="0">
                <a:latin typeface="Calibri" panose="020F0502020204030204" pitchFamily="34" charset="0"/>
                <a:ea typeface="SanukOT" charset="0"/>
                <a:cs typeface="SanukOT" charset="0"/>
              </a:rPr>
              <a:t> der 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Marktentwicklung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 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hinterher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.</a:t>
            </a:r>
            <a:endParaRPr lang="en-US" sz="3400" dirty="0">
              <a:latin typeface="Calibri" panose="020F0502020204030204" pitchFamily="34" charset="0"/>
              <a:ea typeface="SanukOT" charset="0"/>
              <a:cs typeface="SanukOT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-&gt; 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Weniger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 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ehrgeizig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 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als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 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andere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 </a:t>
            </a:r>
            <a:r>
              <a:rPr lang="en-US" sz="3400" dirty="0" err="1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Länder</a:t>
            </a:r>
            <a:r>
              <a:rPr lang="en-US" sz="3400" dirty="0">
                <a:solidFill>
                  <a:schemeClr val="bg1"/>
                </a:solidFill>
                <a:latin typeface="Calibri" panose="020F0502020204030204" pitchFamily="34" charset="0"/>
                <a:ea typeface="SanukOT" charset="0"/>
                <a:cs typeface="SanukOT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7600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6958117" cy="507831"/>
          </a:xfrm>
        </p:spPr>
        <p:txBody>
          <a:bodyPr/>
          <a:lstStyle/>
          <a:p>
            <a:r>
              <a:rPr lang="de-DE" dirty="0"/>
              <a:t>Vergleich andere Länder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2626" y="1673024"/>
            <a:ext cx="6853473" cy="350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0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5826397" cy="507831"/>
          </a:xfrm>
        </p:spPr>
        <p:txBody>
          <a:bodyPr/>
          <a:lstStyle/>
          <a:p>
            <a:r>
              <a:rPr lang="de-DE" dirty="0"/>
              <a:t>Die Ziele der andren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2536329" cy="507831"/>
          </a:xfrm>
        </p:spPr>
        <p:txBody>
          <a:bodyPr/>
          <a:lstStyle/>
          <a:p>
            <a:r>
              <a:rPr lang="de-DE" dirty="0"/>
              <a:t>Länder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06100" y="2057400"/>
            <a:ext cx="8510262" cy="608076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400" dirty="0">
                <a:solidFill>
                  <a:schemeClr val="bg1"/>
                </a:solidFill>
                <a:latin typeface="SanukOT" charset="0"/>
                <a:ea typeface="SanukOT" charset="0"/>
                <a:cs typeface="SanukOT" charset="0"/>
              </a:rPr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2336" y="242316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1025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26" y="1984414"/>
            <a:ext cx="5568696" cy="348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02336" y="56108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7" name="Textfeld 6"/>
          <p:cNvSpPr txBox="1"/>
          <p:nvPr/>
        </p:nvSpPr>
        <p:spPr>
          <a:xfrm>
            <a:off x="6181344" y="2057400"/>
            <a:ext cx="2642616" cy="3465576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91440" tIns="45720" rIns="91440" bIns="45720" rtlCol="0" anchor="b">
            <a:noAutofit/>
          </a:bodyPr>
          <a:lstStyle/>
          <a:p>
            <a:pPr marL="285750" indent="-285750">
              <a:buFontTx/>
              <a:buChar char="-"/>
            </a:pPr>
            <a:endParaRPr lang="de-CH" dirty="0"/>
          </a:p>
          <a:p>
            <a:pPr marL="285750" indent="-285750">
              <a:buFontTx/>
              <a:buChar char="-"/>
            </a:pPr>
            <a:endParaRPr lang="de-CH" dirty="0"/>
          </a:p>
          <a:p>
            <a:pPr marL="285750" indent="-285750">
              <a:buFontTx/>
              <a:buChar char="-"/>
            </a:pPr>
            <a:endParaRPr lang="de-CH" dirty="0"/>
          </a:p>
          <a:p>
            <a:pPr marL="285750" indent="-285750">
              <a:buFontTx/>
              <a:buChar char="-"/>
            </a:pPr>
            <a:endParaRPr lang="de-CH" dirty="0"/>
          </a:p>
          <a:p>
            <a:pPr marL="285750" indent="-285750">
              <a:buFontTx/>
              <a:buChar char="-"/>
            </a:pPr>
            <a:endParaRPr lang="de-CH" dirty="0"/>
          </a:p>
          <a:p>
            <a:r>
              <a:rPr lang="de-CH" sz="2400" dirty="0"/>
              <a:t>STROM</a:t>
            </a:r>
          </a:p>
          <a:p>
            <a:endParaRPr lang="de-CH" sz="2400" dirty="0"/>
          </a:p>
          <a:p>
            <a:pPr marL="285750" indent="-285750">
              <a:buFontTx/>
              <a:buChar char="-"/>
            </a:pPr>
            <a:r>
              <a:rPr lang="de-CH" sz="2400" dirty="0"/>
              <a:t>CH: 26% </a:t>
            </a:r>
            <a:r>
              <a:rPr lang="de-CH" sz="2400" dirty="0" err="1"/>
              <a:t>nEE</a:t>
            </a:r>
            <a:r>
              <a:rPr lang="de-CH" sz="2400" dirty="0"/>
              <a:t> </a:t>
            </a:r>
            <a:br>
              <a:rPr lang="de-CH" sz="2400" dirty="0"/>
            </a:br>
            <a:r>
              <a:rPr lang="de-CH" sz="2400" dirty="0"/>
              <a:t>bis 2035</a:t>
            </a:r>
          </a:p>
          <a:p>
            <a:pPr marL="285750" indent="-285750">
              <a:buFontTx/>
              <a:buChar char="-"/>
            </a:pPr>
            <a:r>
              <a:rPr lang="de-CH" sz="2400" dirty="0"/>
              <a:t>D: 26% </a:t>
            </a:r>
            <a:r>
              <a:rPr lang="de-CH" sz="2400" dirty="0" err="1"/>
              <a:t>nEE</a:t>
            </a:r>
            <a:r>
              <a:rPr lang="de-CH" sz="2400" dirty="0"/>
              <a:t> </a:t>
            </a:r>
            <a:br>
              <a:rPr lang="de-CH" sz="2400" dirty="0"/>
            </a:br>
            <a:r>
              <a:rPr lang="de-CH" sz="2400" dirty="0"/>
              <a:t>bis 2020</a:t>
            </a:r>
          </a:p>
          <a:p>
            <a:pPr marL="285750" indent="-285750">
              <a:buFontTx/>
              <a:buChar char="-"/>
            </a:pPr>
            <a:r>
              <a:rPr lang="de-CH" sz="2400" dirty="0"/>
              <a:t>EU: 20% NEE</a:t>
            </a:r>
            <a:br>
              <a:rPr lang="de-CH" sz="2400" dirty="0"/>
            </a:br>
            <a:r>
              <a:rPr lang="de-CH" sz="2400" dirty="0"/>
              <a:t>bis 2020</a:t>
            </a:r>
          </a:p>
          <a:p>
            <a:pPr marL="285750" indent="-285750">
              <a:buFontTx/>
              <a:buChar char="-"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4498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-470989" y="668450"/>
            <a:ext cx="8436534" cy="507831"/>
          </a:xfrm>
        </p:spPr>
        <p:txBody>
          <a:bodyPr/>
          <a:lstStyle/>
          <a:p>
            <a:r>
              <a:rPr lang="de-DE" dirty="0"/>
              <a:t>ES2050: Jeder Schritt vorwärts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-465342" y="1275580"/>
            <a:ext cx="5838900" cy="507831"/>
          </a:xfrm>
        </p:spPr>
        <p:txBody>
          <a:bodyPr/>
          <a:lstStyle/>
          <a:p>
            <a:r>
              <a:rPr lang="de-DE" dirty="0"/>
              <a:t>Ist Ein Guter Schritt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06100" y="2057400"/>
            <a:ext cx="8510262" cy="608076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400" dirty="0">
                <a:solidFill>
                  <a:schemeClr val="bg1"/>
                </a:solidFill>
                <a:latin typeface="SanukOT" charset="0"/>
                <a:ea typeface="SanukOT" charset="0"/>
                <a:cs typeface="SanukOT" charset="0"/>
              </a:rPr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2336" y="242316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02336" y="56108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9" name="Inhaltsplatzhalter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54" y="1975230"/>
            <a:ext cx="6558816" cy="34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1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</p:sld>
</file>

<file path=ppt/theme/theme1.xml><?xml version="1.0" encoding="utf-8"?>
<a:theme xmlns:a="http://schemas.openxmlformats.org/drawingml/2006/main" name="Larissa">
  <a:themeElements>
    <a:clrScheme name="Gruene">
      <a:dk1>
        <a:srgbClr val="FFFFFF"/>
      </a:dk1>
      <a:lt1>
        <a:srgbClr val="000000"/>
      </a:lt1>
      <a:dk2>
        <a:srgbClr val="84B414"/>
      </a:dk2>
      <a:lt2>
        <a:srgbClr val="FFFFFF"/>
      </a:lt2>
      <a:accent1>
        <a:srgbClr val="4F81BD"/>
      </a:accent1>
      <a:accent2>
        <a:srgbClr val="E10078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uene">
      <a:majorFont>
        <a:latin typeface="Gotham Narrow Black"/>
        <a:ea typeface=""/>
        <a:cs typeface=""/>
      </a:majorFont>
      <a:minorFont>
        <a:latin typeface="Gotham Narrow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2"/>
        </a:solidFill>
      </a:spPr>
      <a:bodyPr vert="horz" lIns="91440" tIns="45720" rIns="91440" bIns="45720" rtlCol="0" anchor="b">
        <a:noAutofit/>
      </a:bodyPr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733</Words>
  <Application>Microsoft Office PowerPoint</Application>
  <PresentationFormat>Bildschirmpräsentation (16:10)</PresentationFormat>
  <Paragraphs>130</Paragraphs>
  <Slides>24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3" baseType="lpstr">
      <vt:lpstr>Arial</vt:lpstr>
      <vt:lpstr>Calibri</vt:lpstr>
      <vt:lpstr>Gotham Narrow Bold</vt:lpstr>
      <vt:lpstr>Gotham Narrow Book</vt:lpstr>
      <vt:lpstr>SanukOT</vt:lpstr>
      <vt:lpstr>SanukOT-Fat</vt:lpstr>
      <vt:lpstr>SanukOT-Regular</vt:lpstr>
      <vt:lpstr>Wingdings</vt:lpstr>
      <vt:lpstr>Larissa</vt:lpstr>
      <vt:lpstr>Ja zur Initiative für den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Miriam Behrens</dc:creator>
  <cp:lastModifiedBy>Dominik Währy</cp:lastModifiedBy>
  <cp:revision>234</cp:revision>
  <cp:lastPrinted>2016-08-13T12:07:16Z</cp:lastPrinted>
  <dcterms:created xsi:type="dcterms:W3CDTF">2016-08-14T07:10:37Z</dcterms:created>
  <dcterms:modified xsi:type="dcterms:W3CDTF">2016-09-23T14:02:37Z</dcterms:modified>
</cp:coreProperties>
</file>