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95CA-8FE6-48CA-84D0-090AB0321312}" type="datetimeFigureOut">
              <a:rPr lang="fr-CH" smtClean="0"/>
              <a:pPr/>
              <a:t>23.09.2016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C0345-45FF-41F3-B74B-DCA5D8CE0914}" type="slidenum">
              <a:rPr lang="fr-CH" smtClean="0"/>
              <a:pPr/>
              <a:t>‹Nr.›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fr-CH" dirty="0">
                <a:latin typeface="Apple Garamond" pitchFamily="2" charset="0"/>
              </a:rPr>
              <a:t>Initiative populaire du 16 novembre 2012 «Pour la sortie programmée de l'énergie nucléaire (Initiative «Sortir du nucléaire»)»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>
                <a:latin typeface="Apple Garamond" pitchFamily="2" charset="0"/>
              </a:rPr>
              <a:t>Manfred Bühler</a:t>
            </a:r>
          </a:p>
          <a:p>
            <a:r>
              <a:rPr lang="fr-CH" dirty="0">
                <a:latin typeface="Apple Garamond" pitchFamily="2" charset="0"/>
              </a:rPr>
              <a:t>Conseiller national</a:t>
            </a:r>
          </a:p>
          <a:p>
            <a:endParaRPr lang="fr-CH" dirty="0">
              <a:latin typeface="Apple Garamond" pitchFamily="2" charset="0"/>
            </a:endParaRPr>
          </a:p>
          <a:p>
            <a:r>
              <a:rPr lang="fr-CH" dirty="0">
                <a:latin typeface="Apple Garamond" pitchFamily="2" charset="0"/>
              </a:rPr>
              <a:t>Delémont, 24.09.2016</a:t>
            </a:r>
          </a:p>
          <a:p>
            <a:r>
              <a:rPr lang="fr-CH" dirty="0">
                <a:latin typeface="Apple Garamond" pitchFamily="2" charset="0"/>
              </a:rPr>
              <a:t>Assemblée des délégué(e)s PEV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Texte de l’initiative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CH" dirty="0">
                <a:latin typeface="Apple Garamond" pitchFamily="2" charset="0"/>
              </a:rPr>
              <a:t>Art. 90 </a:t>
            </a:r>
            <a:r>
              <a:rPr lang="fr-CH" dirty="0" err="1">
                <a:latin typeface="Apple Garamond" pitchFamily="2" charset="0"/>
              </a:rPr>
              <a:t>Cst</a:t>
            </a:r>
            <a:endParaRPr lang="fr-CH" dirty="0">
              <a:latin typeface="Apple Garamond" pitchFamily="2" charset="0"/>
            </a:endParaRPr>
          </a:p>
          <a:p>
            <a:pPr>
              <a:buNone/>
            </a:pPr>
            <a:r>
              <a:rPr lang="fr-CH" dirty="0">
                <a:latin typeface="Apple Garamond" pitchFamily="2" charset="0"/>
              </a:rPr>
              <a:t>Energie nucléaire</a:t>
            </a:r>
          </a:p>
          <a:p>
            <a:pPr marL="0" indent="0">
              <a:buNone/>
            </a:pPr>
            <a:r>
              <a:rPr lang="fr-CH" dirty="0">
                <a:latin typeface="Apple Garamond" pitchFamily="2" charset="0"/>
              </a:rPr>
              <a:t>1 L’exploitation de centrales nucléaires destinées à produire de l’électricité ou de la chaleur est interdite.</a:t>
            </a:r>
          </a:p>
          <a:p>
            <a:pPr>
              <a:buNone/>
            </a:pPr>
            <a:r>
              <a:rPr lang="fr-CH" dirty="0">
                <a:latin typeface="Apple Garamond" pitchFamily="2" charset="0"/>
              </a:rPr>
              <a:t>2 La législation d’exécution se fonde sur l’art. 89, al. 2 </a:t>
            </a:r>
          </a:p>
          <a:p>
            <a:pPr>
              <a:buNone/>
            </a:pPr>
            <a:r>
              <a:rPr lang="fr-CH" dirty="0">
                <a:latin typeface="Apple Garamond" pitchFamily="2" charset="0"/>
              </a:rPr>
              <a:t>et </a:t>
            </a:r>
          </a:p>
          <a:p>
            <a:pPr marL="0" indent="0">
              <a:buNone/>
            </a:pPr>
            <a:r>
              <a:rPr lang="fr-CH" dirty="0">
                <a:latin typeface="Apple Garamond" pitchFamily="2" charset="0"/>
              </a:rPr>
              <a:t>3 elle met l’accent sur les mesures visant à économiser l’énergie, sur l’utilisation efficace de l’énergie et sur la production d’énergies renouvelables.</a:t>
            </a:r>
          </a:p>
          <a:p>
            <a:endParaRPr lang="fr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Texte de l’initiative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H" sz="4300" dirty="0">
                <a:latin typeface="Apple Garamond" pitchFamily="2" charset="0"/>
              </a:rPr>
              <a:t>Les centrales nucléaires existantes doivent être mises hors service définitivement selon les modalités suivantes:</a:t>
            </a:r>
          </a:p>
          <a:p>
            <a:pPr>
              <a:lnSpc>
                <a:spcPct val="110000"/>
              </a:lnSpc>
              <a:buNone/>
            </a:pPr>
            <a:r>
              <a:rPr lang="fr-CH" sz="4300" dirty="0">
                <a:latin typeface="Apple Garamond" pitchFamily="2" charset="0"/>
              </a:rPr>
              <a:t>a.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CH" sz="4300" dirty="0">
                <a:latin typeface="Apple Garamond" pitchFamily="2" charset="0"/>
              </a:rPr>
              <a:t>la centrale de Beznau 1: un an après l’acceptation de l’art. 90 par le peuple et les cantons;</a:t>
            </a:r>
          </a:p>
          <a:p>
            <a:pPr>
              <a:lnSpc>
                <a:spcPct val="110000"/>
              </a:lnSpc>
              <a:buNone/>
            </a:pPr>
            <a:r>
              <a:rPr lang="fr-CH" sz="4300" dirty="0">
                <a:latin typeface="Apple Garamond" pitchFamily="2" charset="0"/>
              </a:rPr>
              <a:t>b.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CH" sz="4300" dirty="0">
                <a:latin typeface="Apple Garamond" pitchFamily="2" charset="0"/>
              </a:rPr>
              <a:t>Les centrales de </a:t>
            </a:r>
            <a:r>
              <a:rPr lang="fr-CH" sz="4300" dirty="0" err="1">
                <a:latin typeface="Apple Garamond" pitchFamily="2" charset="0"/>
              </a:rPr>
              <a:t>Mühleberg</a:t>
            </a:r>
            <a:r>
              <a:rPr lang="fr-CH" sz="4300" dirty="0">
                <a:latin typeface="Apple Garamond" pitchFamily="2" charset="0"/>
              </a:rPr>
              <a:t>, de Beznau 2, de </a:t>
            </a:r>
            <a:r>
              <a:rPr lang="fr-CH" sz="4300" dirty="0" err="1">
                <a:latin typeface="Apple Garamond" pitchFamily="2" charset="0"/>
              </a:rPr>
              <a:t>Gösgen</a:t>
            </a:r>
            <a:r>
              <a:rPr lang="fr-CH" sz="4300" dirty="0">
                <a:latin typeface="Apple Garamond" pitchFamily="2" charset="0"/>
              </a:rPr>
              <a:t> et de </a:t>
            </a:r>
            <a:r>
              <a:rPr lang="fr-CH" sz="4300" dirty="0" err="1">
                <a:latin typeface="Apple Garamond" pitchFamily="2" charset="0"/>
              </a:rPr>
              <a:t>Leibstadt</a:t>
            </a:r>
            <a:r>
              <a:rPr lang="fr-CH" sz="4300" dirty="0">
                <a:latin typeface="Apple Garamond" pitchFamily="2" charset="0"/>
              </a:rPr>
              <a:t>: 45Ans après leur mise en service</a:t>
            </a:r>
          </a:p>
          <a:p>
            <a:endParaRPr lang="fr-C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H" sz="4300" dirty="0">
                <a:latin typeface="Apple Garamond" pitchFamily="2" charset="0"/>
              </a:rPr>
              <a:t>La situation actuelle de la production</a:t>
            </a:r>
          </a:p>
          <a:p>
            <a:endParaRPr lang="fr-CH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873163" cy="397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Conséquence 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Novembre 2017: </a:t>
            </a: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15% de l’énergie électrique en moins en Suisse</a:t>
            </a:r>
          </a:p>
          <a:p>
            <a:pPr marL="0" indent="0">
              <a:buNone/>
            </a:pPr>
            <a:endParaRPr lang="fr-CH" sz="3000" dirty="0">
              <a:latin typeface="Apple Garamond" pitchFamily="2" charset="0"/>
            </a:endParaRP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Solutions possibles: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économies?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Importation?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Production d’autres énergies?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Conséquence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2029: 40% de notre énergie électrique en moins</a:t>
            </a:r>
          </a:p>
          <a:p>
            <a:pPr marL="0" indent="0">
              <a:buNone/>
            </a:pPr>
            <a:endParaRPr lang="fr-CH" sz="3000" dirty="0">
              <a:latin typeface="Apple Garamond" pitchFamily="2" charset="0"/>
            </a:endParaRP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Solutions possibles: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économies?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Importation?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Production d’autres énergies?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L’initiative est irréaliste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La population suisse augmente de 70’000 à 80’000 personnes par année (pas d’économies)</a:t>
            </a:r>
          </a:p>
          <a:p>
            <a:pPr marL="0" indent="0">
              <a:buNone/>
            </a:pPr>
            <a:endParaRPr lang="fr-CH" sz="3000" dirty="0">
              <a:latin typeface="Apple Garamond" pitchFamily="2" charset="0"/>
            </a:endParaRP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Les coûts sont exorbitants</a:t>
            </a:r>
          </a:p>
          <a:p>
            <a:pPr marL="0" indent="0">
              <a:buNone/>
            </a:pPr>
            <a:endParaRPr lang="fr-CH" sz="3000" dirty="0">
              <a:latin typeface="Apple Garamond" pitchFamily="2" charset="0"/>
            </a:endParaRP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La sécurité de l’approvisionnement devient une illusion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L’alternative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Stratégie énergétique 2050 adoptée par les Chambres tout prochainement</a:t>
            </a: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ou</a:t>
            </a:r>
          </a:p>
          <a:p>
            <a:pPr marL="0" indent="0">
              <a:buNone/>
            </a:pPr>
            <a:r>
              <a:rPr lang="fr-CH" sz="3000" dirty="0">
                <a:latin typeface="Apple Garamond" pitchFamily="2" charset="0"/>
              </a:rPr>
              <a:t>Statu quo</a:t>
            </a:r>
          </a:p>
          <a:p>
            <a:pPr marL="0" indent="0">
              <a:buFontTx/>
              <a:buChar char="-"/>
            </a:pPr>
            <a:r>
              <a:rPr lang="fr-CH" sz="3000" dirty="0" err="1">
                <a:latin typeface="Apple Garamond" pitchFamily="2" charset="0"/>
              </a:rPr>
              <a:t>Mühleberg</a:t>
            </a:r>
            <a:r>
              <a:rPr lang="fr-CH" sz="3000" dirty="0">
                <a:latin typeface="Apple Garamond" pitchFamily="2" charset="0"/>
              </a:rPr>
              <a:t> s’arrête en 2019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Les autres centrales durent tant que la sécurité est assurée</a:t>
            </a:r>
          </a:p>
          <a:p>
            <a:pPr marL="0" indent="0">
              <a:buFontTx/>
              <a:buChar char="-"/>
            </a:pPr>
            <a:r>
              <a:rPr lang="fr-CH" sz="3000" dirty="0">
                <a:latin typeface="Apple Garamond" pitchFamily="2" charset="0"/>
              </a:rPr>
              <a:t>La transition se fait en douceur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Apple Garamond" pitchFamily="2" charset="0"/>
              </a:rPr>
              <a:t>Recommandation de vote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CH" sz="3000" dirty="0">
              <a:latin typeface="Apple Garamond" pitchFamily="2" charset="0"/>
            </a:endParaRPr>
          </a:p>
          <a:p>
            <a:pPr marL="0" indent="0" algn="ctr">
              <a:buNone/>
            </a:pPr>
            <a:r>
              <a:rPr lang="fr-CH" sz="3000" dirty="0">
                <a:latin typeface="Apple Garamond" pitchFamily="2" charset="0"/>
              </a:rPr>
              <a:t>Le Conseil des Etats (32/13) et le Conseil national (134/59) recommandent de rejeter le texte </a:t>
            </a:r>
          </a:p>
          <a:p>
            <a:pPr marL="0" indent="0" algn="ctr">
              <a:buNone/>
            </a:pPr>
            <a:endParaRPr lang="fr-CH" sz="3000" dirty="0">
              <a:latin typeface="Apple Garamond" pitchFamily="2" charset="0"/>
            </a:endParaRPr>
          </a:p>
          <a:p>
            <a:pPr marL="0" indent="0" algn="ctr">
              <a:buNone/>
            </a:pPr>
            <a:r>
              <a:rPr lang="fr-CH" sz="4500" dirty="0">
                <a:latin typeface="Apple Garamond" pitchFamily="2" charset="0"/>
              </a:rPr>
              <a:t>NON à une initiative qui ne résout rien et menace notre économie et notre mode de vie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Bildschirmpräsentation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Apple Garamond</vt:lpstr>
      <vt:lpstr>Arial</vt:lpstr>
      <vt:lpstr>Calibri</vt:lpstr>
      <vt:lpstr>Thème Office</vt:lpstr>
      <vt:lpstr>Initiative populaire du 16 novembre 2012 «Pour la sortie programmée de l'énergie nucléaire (Initiative «Sortir du nucléaire»)»</vt:lpstr>
      <vt:lpstr>Texte de l’initiative</vt:lpstr>
      <vt:lpstr>Texte de l’initiative</vt:lpstr>
      <vt:lpstr>PowerPoint-Präsentation</vt:lpstr>
      <vt:lpstr>Conséquence 1</vt:lpstr>
      <vt:lpstr>Conséquence 2</vt:lpstr>
      <vt:lpstr>L’initiative est irréaliste</vt:lpstr>
      <vt:lpstr>L’alternative</vt:lpstr>
      <vt:lpstr>Recommandation de vote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Initiative populaire du 16 novembre 2012 «Pour la sortie programmée de l'énergie nucléaire (Initiative «Sortir du nucléaire»)»</dc:title>
  <dc:creator>MB</dc:creator>
  <cp:lastModifiedBy>Dominik Währy</cp:lastModifiedBy>
  <cp:revision>5</cp:revision>
  <dcterms:created xsi:type="dcterms:W3CDTF">2016-09-23T13:18:49Z</dcterms:created>
  <dcterms:modified xsi:type="dcterms:W3CDTF">2016-09-23T14:06:32Z</dcterms:modified>
</cp:coreProperties>
</file>