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07" r:id="rId2"/>
  </p:sldMasterIdLst>
  <p:notesMasterIdLst>
    <p:notesMasterId r:id="rId29"/>
  </p:notesMasterIdLst>
  <p:handoutMasterIdLst>
    <p:handoutMasterId r:id="rId30"/>
  </p:handoutMasterIdLst>
  <p:sldIdLst>
    <p:sldId id="304" r:id="rId3"/>
    <p:sldId id="267" r:id="rId4"/>
    <p:sldId id="324" r:id="rId5"/>
    <p:sldId id="325" r:id="rId6"/>
    <p:sldId id="294" r:id="rId7"/>
    <p:sldId id="293" r:id="rId8"/>
    <p:sldId id="292" r:id="rId9"/>
    <p:sldId id="268" r:id="rId10"/>
    <p:sldId id="274" r:id="rId11"/>
    <p:sldId id="281" r:id="rId12"/>
    <p:sldId id="299" r:id="rId13"/>
    <p:sldId id="287" r:id="rId14"/>
    <p:sldId id="282" r:id="rId15"/>
    <p:sldId id="283" r:id="rId16"/>
    <p:sldId id="284" r:id="rId17"/>
    <p:sldId id="297" r:id="rId18"/>
    <p:sldId id="279" r:id="rId19"/>
    <p:sldId id="289" r:id="rId20"/>
    <p:sldId id="276" r:id="rId21"/>
    <p:sldId id="286" r:id="rId22"/>
    <p:sldId id="277" r:id="rId23"/>
    <p:sldId id="291" r:id="rId24"/>
    <p:sldId id="296" r:id="rId25"/>
    <p:sldId id="273" r:id="rId26"/>
    <p:sldId id="307" r:id="rId27"/>
    <p:sldId id="303" r:id="rId28"/>
  </p:sldIdLst>
  <p:sldSz cx="12192000" cy="6858000"/>
  <p:notesSz cx="6797675" cy="9928225"/>
  <p:embeddedFontLst>
    <p:embeddedFont>
      <p:font typeface="Arial Black" panose="020B0A04020102020204" pitchFamily="34" charset="0"/>
      <p:bold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folien - geometrisch" id="{FF2FF6A4-3A35-4D03-BF27-CF35D32AE216}">
          <p14:sldIdLst>
            <p14:sldId id="304"/>
          </p14:sldIdLst>
        </p14:section>
        <p14:section name="Inhaltsfolien" id="{38C731F3-1DDF-4573-B707-D7CCDF46B2CF}">
          <p14:sldIdLst>
            <p14:sldId id="267"/>
            <p14:sldId id="324"/>
            <p14:sldId id="325"/>
            <p14:sldId id="294"/>
            <p14:sldId id="293"/>
            <p14:sldId id="292"/>
            <p14:sldId id="268"/>
            <p14:sldId id="274"/>
            <p14:sldId id="281"/>
            <p14:sldId id="299"/>
            <p14:sldId id="287"/>
            <p14:sldId id="282"/>
            <p14:sldId id="283"/>
            <p14:sldId id="284"/>
            <p14:sldId id="297"/>
            <p14:sldId id="279"/>
            <p14:sldId id="289"/>
            <p14:sldId id="276"/>
            <p14:sldId id="286"/>
            <p14:sldId id="277"/>
            <p14:sldId id="291"/>
            <p14:sldId id="296"/>
            <p14:sldId id="273"/>
            <p14:sldId id="307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1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81049" autoAdjust="0"/>
  </p:normalViewPr>
  <p:slideViewPr>
    <p:cSldViewPr showGuides="1">
      <p:cViewPr varScale="1">
        <p:scale>
          <a:sx n="70" d="100"/>
          <a:sy n="70" d="100"/>
        </p:scale>
        <p:origin x="1210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2" d="100"/>
          <a:sy n="92" d="100"/>
        </p:scale>
        <p:origin x="244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2.fntdata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80768838\AppData\Local\Microsoft\Windows\Temporary%20Internet%20Files\Content.Outlook\MX7OAA5W\EntwicklungE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de-CH">
                <a:solidFill>
                  <a:sysClr val="windowText" lastClr="000000"/>
                </a:solidFill>
              </a:rPr>
              <a:t>Erneuerbare Energien</a:t>
            </a:r>
            <a:r>
              <a:rPr lang="de-CH" baseline="0">
                <a:solidFill>
                  <a:sysClr val="windowText" lastClr="000000"/>
                </a:solidFill>
              </a:rPr>
              <a:t> - Strom (ohne Wasserkraft)</a:t>
            </a:r>
            <a:endParaRPr lang="de-CH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Strom!$D$4</c:f>
              <c:strCache>
                <c:ptCount val="1"/>
                <c:pt idx="0">
                  <c:v>Abfall (50% EE)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numRef>
              <c:f>Strom!$B$30:$B$50</c:f>
              <c:numCache>
                <c:formatCode>General</c:formatCod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numCache>
            </c:numRef>
          </c:cat>
          <c:val>
            <c:numRef>
              <c:f>Strom!$D$30:$D$50</c:f>
              <c:numCache>
                <c:formatCode>General</c:formatCode>
                <c:ptCount val="21"/>
                <c:pt idx="0">
                  <c:v>642</c:v>
                </c:pt>
                <c:pt idx="1">
                  <c:v>685.5</c:v>
                </c:pt>
                <c:pt idx="2">
                  <c:v>713</c:v>
                </c:pt>
                <c:pt idx="3">
                  <c:v>728</c:v>
                </c:pt>
                <c:pt idx="4">
                  <c:v>768</c:v>
                </c:pt>
                <c:pt idx="5">
                  <c:v>810</c:v>
                </c:pt>
                <c:pt idx="6">
                  <c:v>912</c:v>
                </c:pt>
                <c:pt idx="7">
                  <c:v>893.5</c:v>
                </c:pt>
                <c:pt idx="8">
                  <c:v>916.5</c:v>
                </c:pt>
                <c:pt idx="9">
                  <c:v>881</c:v>
                </c:pt>
                <c:pt idx="10">
                  <c:v>924.5</c:v>
                </c:pt>
                <c:pt idx="11">
                  <c:v>959</c:v>
                </c:pt>
                <c:pt idx="12">
                  <c:v>1010.5</c:v>
                </c:pt>
                <c:pt idx="13">
                  <c:v>1041.5</c:v>
                </c:pt>
                <c:pt idx="14">
                  <c:v>1100</c:v>
                </c:pt>
                <c:pt idx="15">
                  <c:v>1105</c:v>
                </c:pt>
                <c:pt idx="20">
                  <c:v>1100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55-45FC-8A85-47CD38512431}"/>
            </c:ext>
          </c:extLst>
        </c:ser>
        <c:ser>
          <c:idx val="1"/>
          <c:order val="1"/>
          <c:tx>
            <c:strRef>
              <c:f>Strom!$E$4</c:f>
              <c:strCache>
                <c:ptCount val="1"/>
                <c:pt idx="0">
                  <c:v>Sonne (PV)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Strom!$B$30:$B$50</c:f>
              <c:numCache>
                <c:formatCode>General</c:formatCod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numCache>
            </c:numRef>
          </c:cat>
          <c:val>
            <c:numRef>
              <c:f>Strom!$E$30:$E$50</c:f>
              <c:numCache>
                <c:formatCode>General</c:formatCode>
                <c:ptCount val="21"/>
                <c:pt idx="0">
                  <c:v>11.2</c:v>
                </c:pt>
                <c:pt idx="1">
                  <c:v>13</c:v>
                </c:pt>
                <c:pt idx="2">
                  <c:v>14.7</c:v>
                </c:pt>
                <c:pt idx="3">
                  <c:v>17.600000000000001</c:v>
                </c:pt>
                <c:pt idx="4">
                  <c:v>18.100000000000001</c:v>
                </c:pt>
                <c:pt idx="5">
                  <c:v>20.7</c:v>
                </c:pt>
                <c:pt idx="6">
                  <c:v>23.8</c:v>
                </c:pt>
                <c:pt idx="7">
                  <c:v>28.6</c:v>
                </c:pt>
                <c:pt idx="8">
                  <c:v>36.700000000000003</c:v>
                </c:pt>
                <c:pt idx="9">
                  <c:v>54.4</c:v>
                </c:pt>
                <c:pt idx="10">
                  <c:v>93.6</c:v>
                </c:pt>
                <c:pt idx="11">
                  <c:v>168.1</c:v>
                </c:pt>
                <c:pt idx="12">
                  <c:v>299.5</c:v>
                </c:pt>
                <c:pt idx="13">
                  <c:v>500.5</c:v>
                </c:pt>
                <c:pt idx="14">
                  <c:v>841.6</c:v>
                </c:pt>
                <c:pt idx="15">
                  <c:v>1118.5999999999999</c:v>
                </c:pt>
                <c:pt idx="20">
                  <c:v>1260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55-45FC-8A85-47CD38512431}"/>
            </c:ext>
          </c:extLst>
        </c:ser>
        <c:ser>
          <c:idx val="2"/>
          <c:order val="2"/>
          <c:tx>
            <c:strRef>
              <c:f>Strom!$F$4</c:f>
              <c:strCache>
                <c:ptCount val="1"/>
                <c:pt idx="0">
                  <c:v>Wind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Strom!$B$30:$B$50</c:f>
              <c:numCache>
                <c:formatCode>General</c:formatCod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numCache>
            </c:numRef>
          </c:cat>
          <c:val>
            <c:numRef>
              <c:f>Strom!$F$30:$F$50</c:f>
              <c:numCache>
                <c:formatCode>General</c:formatCode>
                <c:ptCount val="21"/>
                <c:pt idx="0">
                  <c:v>3</c:v>
                </c:pt>
                <c:pt idx="1">
                  <c:v>4</c:v>
                </c:pt>
                <c:pt idx="2">
                  <c:v>5.4</c:v>
                </c:pt>
                <c:pt idx="3">
                  <c:v>5.2</c:v>
                </c:pt>
                <c:pt idx="4">
                  <c:v>6.3</c:v>
                </c:pt>
                <c:pt idx="5">
                  <c:v>8.4</c:v>
                </c:pt>
                <c:pt idx="6">
                  <c:v>15.3</c:v>
                </c:pt>
                <c:pt idx="7">
                  <c:v>16</c:v>
                </c:pt>
                <c:pt idx="8">
                  <c:v>18.5</c:v>
                </c:pt>
                <c:pt idx="9">
                  <c:v>22.6</c:v>
                </c:pt>
                <c:pt idx="10">
                  <c:v>36.6</c:v>
                </c:pt>
                <c:pt idx="11">
                  <c:v>70.099999999999994</c:v>
                </c:pt>
                <c:pt idx="12">
                  <c:v>88.1</c:v>
                </c:pt>
                <c:pt idx="13">
                  <c:v>89.5</c:v>
                </c:pt>
                <c:pt idx="14">
                  <c:v>100.9</c:v>
                </c:pt>
                <c:pt idx="15">
                  <c:v>110</c:v>
                </c:pt>
                <c:pt idx="20">
                  <c:v>660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55-45FC-8A85-47CD38512431}"/>
            </c:ext>
          </c:extLst>
        </c:ser>
        <c:ser>
          <c:idx val="3"/>
          <c:order val="3"/>
          <c:tx>
            <c:strRef>
              <c:f>Strom!$G$4</c:f>
              <c:strCache>
                <c:ptCount val="1"/>
                <c:pt idx="0">
                  <c:v>Holz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Strom!$B$30:$B$50</c:f>
              <c:numCache>
                <c:formatCode>General</c:formatCod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numCache>
            </c:numRef>
          </c:cat>
          <c:val>
            <c:numRef>
              <c:f>Strom!$G$30:$G$50</c:f>
              <c:numCache>
                <c:formatCode>General</c:formatCode>
                <c:ptCount val="21"/>
                <c:pt idx="0">
                  <c:v>13.68</c:v>
                </c:pt>
                <c:pt idx="1">
                  <c:v>13.81</c:v>
                </c:pt>
                <c:pt idx="2">
                  <c:v>22.37</c:v>
                </c:pt>
                <c:pt idx="3">
                  <c:v>27.28</c:v>
                </c:pt>
                <c:pt idx="4">
                  <c:v>29.07</c:v>
                </c:pt>
                <c:pt idx="5">
                  <c:v>32.58</c:v>
                </c:pt>
                <c:pt idx="6">
                  <c:v>43.98</c:v>
                </c:pt>
                <c:pt idx="7">
                  <c:v>92.3</c:v>
                </c:pt>
                <c:pt idx="8">
                  <c:v>131.37</c:v>
                </c:pt>
                <c:pt idx="9">
                  <c:v>154.37</c:v>
                </c:pt>
                <c:pt idx="10">
                  <c:v>136.9</c:v>
                </c:pt>
                <c:pt idx="11">
                  <c:v>192.64000000000001</c:v>
                </c:pt>
                <c:pt idx="12">
                  <c:v>251.53</c:v>
                </c:pt>
                <c:pt idx="13">
                  <c:v>277.58999999999997</c:v>
                </c:pt>
                <c:pt idx="14">
                  <c:v>273.32</c:v>
                </c:pt>
                <c:pt idx="15">
                  <c:v>183.56</c:v>
                </c:pt>
                <c:pt idx="2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155-45FC-8A85-47CD38512431}"/>
            </c:ext>
          </c:extLst>
        </c:ser>
        <c:ser>
          <c:idx val="4"/>
          <c:order val="4"/>
          <c:tx>
            <c:strRef>
              <c:f>Strom!$H$4</c:f>
              <c:strCache>
                <c:ptCount val="1"/>
                <c:pt idx="0">
                  <c:v>Biogas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Strom!$B$30:$B$50</c:f>
              <c:numCache>
                <c:formatCode>General</c:formatCod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numCache>
            </c:numRef>
          </c:cat>
          <c:val>
            <c:numRef>
              <c:f>Strom!$H$30:$H$50</c:f>
              <c:numCache>
                <c:formatCode>General</c:formatCode>
                <c:ptCount val="21"/>
                <c:pt idx="0">
                  <c:v>54.2</c:v>
                </c:pt>
                <c:pt idx="1">
                  <c:v>50.8</c:v>
                </c:pt>
                <c:pt idx="2">
                  <c:v>46.5</c:v>
                </c:pt>
                <c:pt idx="3">
                  <c:v>43.3</c:v>
                </c:pt>
                <c:pt idx="4">
                  <c:v>35.5</c:v>
                </c:pt>
                <c:pt idx="5">
                  <c:v>36.4</c:v>
                </c:pt>
                <c:pt idx="6">
                  <c:v>40.5</c:v>
                </c:pt>
                <c:pt idx="7">
                  <c:v>53.2</c:v>
                </c:pt>
                <c:pt idx="8">
                  <c:v>60.8</c:v>
                </c:pt>
                <c:pt idx="9">
                  <c:v>74.5</c:v>
                </c:pt>
                <c:pt idx="10">
                  <c:v>87.8</c:v>
                </c:pt>
                <c:pt idx="11">
                  <c:v>103.3</c:v>
                </c:pt>
                <c:pt idx="12">
                  <c:v>132.4</c:v>
                </c:pt>
                <c:pt idx="13">
                  <c:v>152</c:v>
                </c:pt>
                <c:pt idx="14">
                  <c:v>162.69999999999999</c:v>
                </c:pt>
                <c:pt idx="15">
                  <c:v>176.8</c:v>
                </c:pt>
                <c:pt idx="20">
                  <c:v>460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155-45FC-8A85-47CD38512431}"/>
            </c:ext>
          </c:extLst>
        </c:ser>
        <c:ser>
          <c:idx val="6"/>
          <c:order val="5"/>
          <c:tx>
            <c:strRef>
              <c:f>Strom!$I$4</c:f>
              <c:strCache>
                <c:ptCount val="1"/>
                <c:pt idx="0">
                  <c:v>Biogas (ARA)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Strom!$B$30:$B$50</c:f>
              <c:numCache>
                <c:formatCode>General</c:formatCod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numCache>
            </c:numRef>
          </c:cat>
          <c:val>
            <c:numRef>
              <c:f>Strom!$I$30:$I$50</c:f>
              <c:numCache>
                <c:formatCode>General</c:formatCode>
                <c:ptCount val="21"/>
                <c:pt idx="0">
                  <c:v>94</c:v>
                </c:pt>
                <c:pt idx="1">
                  <c:v>105</c:v>
                </c:pt>
                <c:pt idx="2">
                  <c:v>106</c:v>
                </c:pt>
                <c:pt idx="3">
                  <c:v>108</c:v>
                </c:pt>
                <c:pt idx="4">
                  <c:v>109</c:v>
                </c:pt>
                <c:pt idx="5">
                  <c:v>109</c:v>
                </c:pt>
                <c:pt idx="6">
                  <c:v>113</c:v>
                </c:pt>
                <c:pt idx="7">
                  <c:v>115</c:v>
                </c:pt>
                <c:pt idx="8">
                  <c:v>116</c:v>
                </c:pt>
                <c:pt idx="9">
                  <c:v>117</c:v>
                </c:pt>
                <c:pt idx="10">
                  <c:v>121</c:v>
                </c:pt>
                <c:pt idx="11">
                  <c:v>126</c:v>
                </c:pt>
                <c:pt idx="12">
                  <c:v>128</c:v>
                </c:pt>
                <c:pt idx="13">
                  <c:v>129</c:v>
                </c:pt>
                <c:pt idx="14">
                  <c:v>129</c:v>
                </c:pt>
                <c:pt idx="15">
                  <c:v>127</c:v>
                </c:pt>
                <c:pt idx="20">
                  <c:v>160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155-45FC-8A85-47CD38512431}"/>
            </c:ext>
          </c:extLst>
        </c:ser>
        <c:ser>
          <c:idx val="7"/>
          <c:order val="6"/>
          <c:tx>
            <c:strRef>
              <c:f>Strom!$J$4</c:f>
              <c:strCache>
                <c:ptCount val="1"/>
                <c:pt idx="0">
                  <c:v>Geothermie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numRef>
              <c:f>Strom!$B$30:$B$50</c:f>
              <c:numCache>
                <c:formatCode>General</c:formatCod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numCache>
            </c:numRef>
          </c:cat>
          <c:val>
            <c:numRef>
              <c:f>Strom!$J$30:$J$50</c:f>
              <c:numCache>
                <c:formatCode>General</c:formatCode>
                <c:ptCount val="2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20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155-45FC-8A85-47CD385124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76956752"/>
        <c:axId val="176957144"/>
      </c:barChart>
      <c:catAx>
        <c:axId val="176956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6957144"/>
        <c:crosses val="autoZero"/>
        <c:auto val="1"/>
        <c:lblAlgn val="ctr"/>
        <c:lblOffset val="100"/>
        <c:noMultiLvlLbl val="0"/>
      </c:catAx>
      <c:valAx>
        <c:axId val="176957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ysClr val="windowText" lastClr="000000"/>
                    </a:solidFill>
                  </a:rPr>
                  <a:t>GWh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6956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rgbClr val="C4D600">
                  <a:lumMod val="75000"/>
                </a:srgbClr>
              </a:solidFill>
              <a:ln w="19050">
                <a:solidFill>
                  <a:srgbClr val="C4D600">
                    <a:lumMod val="75000"/>
                  </a:srgb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A3-4573-8792-8765CC8D3FE1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19050">
                <a:solidFill>
                  <a:srgbClr val="FFC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A3-4573-8792-8765CC8D3FE1}"/>
              </c:ext>
            </c:extLst>
          </c:dPt>
          <c:dPt>
            <c:idx val="2"/>
            <c:bubble3D val="0"/>
            <c:spPr>
              <a:solidFill>
                <a:srgbClr val="FF0000">
                  <a:lumMod val="50000"/>
                </a:srgbClr>
              </a:solidFill>
              <a:ln w="19050">
                <a:solidFill>
                  <a:srgbClr val="FF0000">
                    <a:lumMod val="50000"/>
                  </a:srgb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1A3-4573-8792-8765CC8D3FE1}"/>
              </c:ext>
            </c:extLst>
          </c:dPt>
          <c:dPt>
            <c:idx val="3"/>
            <c:bubble3D val="0"/>
            <c:spPr>
              <a:solidFill>
                <a:srgbClr val="0067A0">
                  <a:lumMod val="50000"/>
                </a:srgbClr>
              </a:solidFill>
              <a:ln w="19050">
                <a:solidFill>
                  <a:srgbClr val="0067A0">
                    <a:lumMod val="50000"/>
                  </a:srgb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1A3-4573-8792-8765CC8D3FE1}"/>
              </c:ext>
            </c:extLst>
          </c:dPt>
          <c:dPt>
            <c:idx val="4"/>
            <c:bubble3D val="0"/>
            <c:spPr>
              <a:solidFill>
                <a:srgbClr val="0067A0"/>
              </a:solidFill>
              <a:ln w="19050">
                <a:solidFill>
                  <a:srgbClr val="0067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1A3-4573-8792-8765CC8D3FE1}"/>
              </c:ext>
            </c:extLst>
          </c:dPt>
          <c:dPt>
            <c:idx val="5"/>
            <c:bubble3D val="0"/>
            <c:spPr>
              <a:solidFill>
                <a:srgbClr val="0092BC"/>
              </a:solidFill>
              <a:ln w="19050">
                <a:solidFill>
                  <a:srgbClr val="0092B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1A3-4573-8792-8765CC8D3FE1}"/>
              </c:ext>
            </c:extLst>
          </c:dPt>
          <c:dPt>
            <c:idx val="6"/>
            <c:bubble3D val="0"/>
            <c:spPr>
              <a:solidFill>
                <a:srgbClr val="3F4444"/>
              </a:solidFill>
              <a:ln w="19050">
                <a:solidFill>
                  <a:srgbClr val="3F4444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21A3-4573-8792-8765CC8D3FE1}"/>
              </c:ext>
            </c:extLst>
          </c:dPt>
          <c:dPt>
            <c:idx val="7"/>
            <c:bubble3D val="0"/>
            <c:spPr>
              <a:solidFill>
                <a:srgbClr val="FFFFFF">
                  <a:lumMod val="65000"/>
                </a:srgbClr>
              </a:solidFill>
              <a:ln w="19050">
                <a:solidFill>
                  <a:srgbClr val="FFFFFF">
                    <a:lumMod val="65000"/>
                  </a:srgb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21A3-4573-8792-8765CC8D3FE1}"/>
              </c:ext>
            </c:extLst>
          </c:dPt>
          <c:dPt>
            <c:idx val="8"/>
            <c:bubble3D val="0"/>
            <c:spPr>
              <a:solidFill>
                <a:srgbClr val="FFFFFF">
                  <a:lumMod val="50000"/>
                </a:srgbClr>
              </a:solidFill>
              <a:ln w="19050">
                <a:solidFill>
                  <a:srgbClr val="FFFFFF">
                    <a:lumMod val="50000"/>
                  </a:srgb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21A3-4573-8792-8765CC8D3FE1}"/>
              </c:ext>
            </c:extLst>
          </c:dPt>
          <c:dLbls>
            <c:dLbl>
              <c:idx val="0"/>
              <c:layout>
                <c:manualLayout>
                  <c:x val="-0.23771513310115308"/>
                  <c:y val="-3.708668525453272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algn="ctr" rtl="0">
                      <a:defRPr sz="1000" b="0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36F7162C-945F-48DB-973D-543206E12698}" type="CATEGORYNAME">
                      <a:rPr lang="en-US" smtClean="0"/>
                      <a:pPr algn="ctr" rtl="0">
                        <a:defRPr sz="1000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[RUBRIKENNAME]</a:t>
                    </a:fld>
                    <a:r>
                      <a:rPr lang="en-US" baseline="0" dirty="0"/>
                      <a:t> </a:t>
                    </a:r>
                    <a:br>
                      <a:rPr lang="en-US" baseline="0" dirty="0"/>
                    </a:br>
                    <a:fld id="{8C921EBB-8752-4382-93D7-8B05E3162228}" type="VALUE">
                      <a:rPr lang="en-US" sz="1000" b="0" i="0" u="none" strike="noStrike" kern="1200" baseline="0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pPr algn="ctr" rtl="0">
                        <a:defRPr sz="1000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[WERT]</a:t>
                    </a:fld>
                    <a:r>
                      <a:rPr lang="en-US" sz="1000" b="0" i="0" u="none" strike="noStrike" kern="1200" baseline="0" dirty="0" err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Rp</a:t>
                    </a:r>
                    <a:r>
                      <a:rPr lang="en-US" sz="1000" b="0" i="0" u="none" strike="noStrike" kern="1200" baseline="0" dirty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./kWh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sz="1000" b="0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854455785106003"/>
                      <c:h val="8.8880233036172748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1A3-4573-8792-8765CC8D3FE1}"/>
                </c:ext>
              </c:extLst>
            </c:dLbl>
            <c:dLbl>
              <c:idx val="1"/>
              <c:layout>
                <c:manualLayout>
                  <c:x val="6.2625740859711246E-2"/>
                  <c:y val="6.765188755354142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algn="ctr" rtl="0">
                      <a:defRPr sz="1000" b="0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3D7800DB-993A-4989-B929-FA9CB80F94DF}" type="CATEGORYNAME">
                      <a:rPr lang="de-CH" smtClean="0"/>
                      <a:pPr algn="ctr" rtl="0">
                        <a:defRPr sz="1000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[RUBRIKENNAME]</a:t>
                    </a:fld>
                    <a:r>
                      <a:rPr lang="de-CH" baseline="0" dirty="0"/>
                      <a:t> </a:t>
                    </a:r>
                    <a:fld id="{0C7F9238-4D8A-41A5-BFF7-891E7D2D076A}" type="VALUE">
                      <a:rPr lang="de-CH" sz="1000" b="0" i="0" u="none" strike="noStrike" kern="1200" baseline="0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pPr algn="ctr" rtl="0">
                        <a:defRPr sz="1000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[WERT]</a:t>
                    </a:fld>
                    <a:r>
                      <a:rPr lang="de-CH" sz="1000" b="0" i="0" u="none" strike="noStrike" kern="1200" baseline="0" dirty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Rp./kWh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sz="1000" b="0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1A3-4573-8792-8765CC8D3FE1}"/>
                </c:ext>
              </c:extLst>
            </c:dLbl>
            <c:dLbl>
              <c:idx val="2"/>
              <c:layout>
                <c:manualLayout>
                  <c:x val="-1.644362870144957E-2"/>
                  <c:y val="7.3010984890567718E-2"/>
                </c:manualLayout>
              </c:layout>
              <c:tx>
                <c:rich>
                  <a:bodyPr/>
                  <a:lstStyle/>
                  <a:p>
                    <a:fld id="{C0703788-FD6D-469B-B77D-A92022B80CCE}" type="CATEGORYNAME">
                      <a:rPr lang="de-CH" smtClean="0"/>
                      <a:pPr/>
                      <a:t>[RUBRIKENNAME]</a:t>
                    </a:fld>
                    <a:r>
                      <a:rPr lang="de-CH" baseline="0" dirty="0"/>
                      <a:t> </a:t>
                    </a:r>
                    <a:br>
                      <a:rPr lang="de-CH" baseline="0" dirty="0"/>
                    </a:br>
                    <a:r>
                      <a:rPr lang="de-CH" baseline="0" dirty="0"/>
                      <a:t>0.03 Rp./kWh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556424151361817"/>
                      <c:h val="0.1343437968697922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1A3-4573-8792-8765CC8D3FE1}"/>
                </c:ext>
              </c:extLst>
            </c:dLbl>
            <c:dLbl>
              <c:idx val="3"/>
              <c:layout>
                <c:manualLayout>
                  <c:x val="6.7414300244956595E-8"/>
                  <c:y val="-1.0349327505278201E-3"/>
                </c:manualLayout>
              </c:layout>
              <c:tx>
                <c:rich>
                  <a:bodyPr/>
                  <a:lstStyle/>
                  <a:p>
                    <a:fld id="{31D4148F-AC20-4F68-922F-B90ACB8EA71F}" type="CATEGORYNAME">
                      <a:rPr lang="de-CH" smtClean="0"/>
                      <a:pPr/>
                      <a:t>[RUBRIKENNAME]</a:t>
                    </a:fld>
                    <a:br>
                      <a:rPr lang="de-CH" dirty="0"/>
                    </a:br>
                    <a:fld id="{CD0C302D-FB46-4707-AB5C-61C34E2C7733}" type="VALUE">
                      <a:rPr lang="de-CH" baseline="0" smtClean="0"/>
                      <a:pPr/>
                      <a:t>[WERT]</a:t>
                    </a:fld>
                    <a:r>
                      <a:rPr lang="de-CH" baseline="0" dirty="0"/>
                      <a:t>Rp./kWh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899642189515173"/>
                      <c:h val="0.1244323262506418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21A3-4573-8792-8765CC8D3FE1}"/>
                </c:ext>
              </c:extLst>
            </c:dLbl>
            <c:dLbl>
              <c:idx val="4"/>
              <c:layout>
                <c:manualLayout>
                  <c:x val="-2.8677293706496378E-2"/>
                  <c:y val="8.280558403810992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de-CH" baseline="0" dirty="0">
                        <a:solidFill>
                          <a:schemeClr val="tx1"/>
                        </a:solidFill>
                      </a:rPr>
                      <a:t>Marktprämien bestehende Grosswasserkraft </a:t>
                    </a:r>
                    <a:br>
                      <a:rPr lang="de-CH" baseline="0" dirty="0">
                        <a:solidFill>
                          <a:schemeClr val="tx1"/>
                        </a:solidFill>
                      </a:rPr>
                    </a:br>
                    <a:fld id="{A5C61063-250B-48D2-808B-BEA743896937}" type="VALUE">
                      <a:rPr lang="de-CH" baseline="0" smtClean="0">
                        <a:solidFill>
                          <a:schemeClr val="tx1"/>
                        </a:solidFill>
                      </a:rPr>
                      <a:pPr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[WERT]</a:t>
                    </a:fld>
                    <a:r>
                      <a:rPr lang="de-CH" baseline="0" dirty="0">
                        <a:solidFill>
                          <a:schemeClr val="tx1"/>
                        </a:solidFill>
                      </a:rPr>
                      <a:t>Rp./kWh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21A3-4573-8792-8765CC8D3FE1}"/>
                </c:ext>
              </c:extLst>
            </c:dLbl>
            <c:dLbl>
              <c:idx val="5"/>
              <c:layout>
                <c:manualLayout>
                  <c:x val="-1.5336460200074396E-2"/>
                  <c:y val="2.3892019748141348E-2"/>
                </c:manualLayout>
              </c:layout>
              <c:tx>
                <c:rich>
                  <a:bodyPr/>
                  <a:lstStyle/>
                  <a:p>
                    <a:fld id="{BDA7FA86-7C86-41C2-A3B8-85549F312F31}" type="CATEGORYNAME">
                      <a:rPr lang="en-US" smtClean="0"/>
                      <a:pPr/>
                      <a:t>[RUBRIKENNAME]</a:t>
                    </a:fld>
                    <a:r>
                      <a:rPr lang="en-US" baseline="0" dirty="0"/>
                      <a:t> </a:t>
                    </a:r>
                    <a:br>
                      <a:rPr lang="en-US" baseline="0" dirty="0"/>
                    </a:br>
                    <a:fld id="{12492DED-4B04-433A-B8EB-4BA6CCF40D99}" type="VALUE">
                      <a:rPr lang="en-US" baseline="0" smtClean="0"/>
                      <a:pPr/>
                      <a:t>[WERT]</a:t>
                    </a:fld>
                    <a:r>
                      <a:rPr lang="en-US" baseline="0" dirty="0" err="1"/>
                      <a:t>Rp</a:t>
                    </a:r>
                    <a:r>
                      <a:rPr lang="en-US" baseline="0" dirty="0"/>
                      <a:t>./kWh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806529346980771"/>
                      <c:h val="8.8880233036172748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21A3-4573-8792-8765CC8D3FE1}"/>
                </c:ext>
              </c:extLst>
            </c:dLbl>
            <c:dLbl>
              <c:idx val="6"/>
              <c:layout>
                <c:manualLayout>
                  <c:x val="-4.1095757429325544E-2"/>
                  <c:y val="6.5035742556382628E-2"/>
                </c:manualLayout>
              </c:layout>
              <c:tx>
                <c:rich>
                  <a:bodyPr/>
                  <a:lstStyle/>
                  <a:p>
                    <a:fld id="{50263738-5F69-48EE-8E3C-9E31754DE4AB}" type="CATEGORYNAME">
                      <a:rPr lang="de-CH" smtClean="0"/>
                      <a:pPr/>
                      <a:t>[RUBRIKENNAME]</a:t>
                    </a:fld>
                    <a:r>
                      <a:rPr lang="de-CH" baseline="0" dirty="0"/>
                      <a:t> </a:t>
                    </a:r>
                    <a:br>
                      <a:rPr lang="de-CH" baseline="0" dirty="0"/>
                    </a:br>
                    <a:fld id="{3317355B-24FF-4705-8C7D-F2DD0B9FCF2E}" type="VALUE">
                      <a:rPr lang="de-CH" baseline="0" smtClean="0"/>
                      <a:pPr/>
                      <a:t>[WERT]</a:t>
                    </a:fld>
                    <a:r>
                      <a:rPr lang="de-CH" baseline="0" dirty="0"/>
                      <a:t>Rp./kWh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311555458239267"/>
                      <c:h val="0.1033413822075325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21A3-4573-8792-8765CC8D3FE1}"/>
                </c:ext>
              </c:extLst>
            </c:dLbl>
            <c:dLbl>
              <c:idx val="7"/>
              <c:layout>
                <c:manualLayout>
                  <c:x val="-0.11964778671935003"/>
                  <c:y val="7.0117739148146724E-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013C132B-5770-40F4-AAD8-6D91429912C2}" type="CATEGORYNAME">
                      <a:rPr lang="de-CH" sz="1000" b="0" i="0" u="none" strike="noStrike" kern="1200" baseline="0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pPr>
                        <a:defRPr sz="1000"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[RUBRIKENNAME]</a:t>
                    </a:fld>
                    <a:r>
                      <a:rPr lang="de-CH" baseline="0" dirty="0"/>
                      <a:t> </a:t>
                    </a:r>
                    <a:fld id="{5479AB2B-56EC-455E-8310-5DBA76DCA95B}" type="VALUE">
                      <a:rPr lang="de-CH" baseline="0" smtClean="0"/>
                      <a:pPr>
                        <a:defRPr sz="1000"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[WERT]</a:t>
                    </a:fld>
                    <a:r>
                      <a:rPr lang="de-CH" baseline="0" dirty="0"/>
                      <a:t>Rp./kWh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413922607632968"/>
                      <c:h val="0.1472872433170862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21A3-4573-8792-8765CC8D3FE1}"/>
                </c:ext>
              </c:extLst>
            </c:dLbl>
            <c:dLbl>
              <c:idx val="8"/>
              <c:layout>
                <c:manualLayout>
                  <c:x val="0.31880852469888787"/>
                  <c:y val="2.5394475499748129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algn="ctr" rtl="0">
                      <a:defRPr lang="de-CH" sz="1000" b="0" i="0" u="none" strike="noStrike" kern="1200" baseline="0" dirty="0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de-CH" sz="1000" b="0" i="0" u="none" strike="noStrike" kern="1200" baseline="0" dirty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Geothermie-Erkundungsbeiträge und -Garantien </a:t>
                    </a:r>
                    <a:br>
                      <a:rPr lang="de-CH" sz="1000" b="0" i="0" u="none" strike="noStrike" kern="1200" baseline="0" dirty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</a:br>
                    <a:r>
                      <a:rPr lang="de-CH" sz="1000" b="0" i="0" u="none" strike="noStrike" kern="1200" baseline="0" dirty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0.07 Rp./kWh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lang="de-CH" sz="1000" b="0" i="0" u="none" strike="noStrike" kern="1200" baseline="0" dirty="0" smtClean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554965845218924"/>
                      <c:h val="0.1269717861209865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1-21A3-4573-8792-8765CC8D3FE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Tabelle1!$E$10:$E$18</c:f>
              <c:strCache>
                <c:ptCount val="9"/>
                <c:pt idx="0">
                  <c:v>Einspeisevergütungen</c:v>
                </c:pt>
                <c:pt idx="1">
                  <c:v>Einmalvergütungen PV</c:v>
                </c:pt>
                <c:pt idx="2">
                  <c:v>Investitionsbeiträge Kleinwasserkraft und Biomasse</c:v>
                </c:pt>
                <c:pt idx="3">
                  <c:v>Investitionsbeiträge neue Grosswasserkraft </c:v>
                </c:pt>
                <c:pt idx="4">
                  <c:v>Finanzhilfe bestehende Grosswasserkraft</c:v>
                </c:pt>
                <c:pt idx="5">
                  <c:v>Gewässersanierungen</c:v>
                </c:pt>
                <c:pt idx="6">
                  <c:v>Rückerstattung Netzzuschlag </c:v>
                </c:pt>
                <c:pt idx="7">
                  <c:v>Wettbewerbliche Ausschreibungen </c:v>
                </c:pt>
                <c:pt idx="8">
                  <c:v>Geothermie-Garantien</c:v>
                </c:pt>
              </c:strCache>
            </c:strRef>
          </c:cat>
          <c:val>
            <c:numRef>
              <c:f>Tabelle1!$F$10:$F$18</c:f>
              <c:numCache>
                <c:formatCode>_ * #,##0.0_ ;_ * \-#,##0.0_ ;_ * "-"??_ ;_ @_ </c:formatCode>
                <c:ptCount val="9"/>
                <c:pt idx="0">
                  <c:v>1.2895370425170434</c:v>
                </c:pt>
                <c:pt idx="1">
                  <c:v>0.23955374559392217</c:v>
                </c:pt>
                <c:pt idx="2">
                  <c:v>2.3955374559392208E-2</c:v>
                </c:pt>
                <c:pt idx="3">
                  <c:v>0.1</c:v>
                </c:pt>
                <c:pt idx="4">
                  <c:v>0.2</c:v>
                </c:pt>
                <c:pt idx="5">
                  <c:v>0.1</c:v>
                </c:pt>
                <c:pt idx="6">
                  <c:v>0.21108729400711188</c:v>
                </c:pt>
                <c:pt idx="7">
                  <c:v>0.1</c:v>
                </c:pt>
                <c:pt idx="8">
                  <c:v>6.7000000000000004E-2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21A3-4573-8792-8765CC8D3FE1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1F9747-577F-482D-B862-4AD456837BC0}" type="doc">
      <dgm:prSet loTypeId="urn:microsoft.com/office/officeart/2005/8/layout/radial4" loCatId="relationship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8D90B175-4365-45B1-B03F-0B5F3F68EA7A}">
      <dgm:prSet phldrT="[Texte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B2DA11"/>
        </a:solidFill>
        <a:ln>
          <a:noFill/>
        </a:ln>
      </dgm:spPr>
      <dgm:t>
        <a:bodyPr/>
        <a:lstStyle/>
        <a:p>
          <a:r>
            <a:rPr lang="de-CH" sz="1400" b="1" noProof="0" dirty="0">
              <a:solidFill>
                <a:schemeClr val="tx1"/>
              </a:solidFill>
            </a:rPr>
            <a:t>Energie-strategie 2050</a:t>
          </a:r>
        </a:p>
      </dgm:t>
    </dgm:pt>
    <dgm:pt modelId="{2F38B515-7B0B-408B-A8CF-DAE03C933DC3}" type="parTrans" cxnId="{1263A564-A9C0-489F-AE9A-822EE9553F4A}">
      <dgm:prSet/>
      <dgm:spPr/>
      <dgm:t>
        <a:bodyPr/>
        <a:lstStyle/>
        <a:p>
          <a:endParaRPr lang="de-CH" b="1" noProof="0">
            <a:solidFill>
              <a:schemeClr val="tx1"/>
            </a:solidFill>
          </a:endParaRPr>
        </a:p>
      </dgm:t>
    </dgm:pt>
    <dgm:pt modelId="{CF656D39-5E04-422A-A591-6271568E0CE0}" type="sibTrans" cxnId="{1263A564-A9C0-489F-AE9A-822EE9553F4A}">
      <dgm:prSet/>
      <dgm:spPr/>
      <dgm:t>
        <a:bodyPr/>
        <a:lstStyle/>
        <a:p>
          <a:endParaRPr lang="de-CH" b="1" noProof="0">
            <a:solidFill>
              <a:schemeClr val="tx1"/>
            </a:solidFill>
          </a:endParaRPr>
        </a:p>
      </dgm:t>
    </dgm:pt>
    <dgm:pt modelId="{FCC34ED4-20F2-4C32-89CB-63B422D351AD}">
      <dgm:prSet phldrT="[Texte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B2DA11"/>
        </a:solidFill>
        <a:ln>
          <a:noFill/>
        </a:ln>
      </dgm:spPr>
      <dgm:t>
        <a:bodyPr/>
        <a:lstStyle/>
        <a:p>
          <a:r>
            <a:rPr lang="de-CH" b="1" noProof="0" dirty="0">
              <a:solidFill>
                <a:schemeClr val="tx1"/>
              </a:solidFill>
            </a:rPr>
            <a:t>Bevölkerungs-wachstum</a:t>
          </a:r>
        </a:p>
      </dgm:t>
    </dgm:pt>
    <dgm:pt modelId="{32D2C695-FDF7-4D9D-BDA8-496EF07361E9}" type="parTrans" cxnId="{00269F20-4F1C-4CAB-BE61-68863696F9C6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endParaRPr lang="de-CH" b="1" noProof="0" dirty="0">
            <a:solidFill>
              <a:schemeClr val="tx1"/>
            </a:solidFill>
          </a:endParaRPr>
        </a:p>
      </dgm:t>
    </dgm:pt>
    <dgm:pt modelId="{4F385F8B-474E-4CAF-BB66-B97DC4AC88EE}" type="sibTrans" cxnId="{00269F20-4F1C-4CAB-BE61-68863696F9C6}">
      <dgm:prSet/>
      <dgm:spPr/>
      <dgm:t>
        <a:bodyPr/>
        <a:lstStyle/>
        <a:p>
          <a:endParaRPr lang="de-CH" b="1" noProof="0">
            <a:solidFill>
              <a:schemeClr val="tx1"/>
            </a:solidFill>
          </a:endParaRPr>
        </a:p>
      </dgm:t>
    </dgm:pt>
    <dgm:pt modelId="{AFE2A403-A04A-45BC-A875-49F974B7861D}">
      <dgm:prSet phldrT="[Texte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B2DA11"/>
        </a:solidFill>
        <a:ln>
          <a:noFill/>
        </a:ln>
      </dgm:spPr>
      <dgm:t>
        <a:bodyPr/>
        <a:lstStyle/>
        <a:p>
          <a:r>
            <a:rPr lang="de-CH" b="1" noProof="0" dirty="0">
              <a:solidFill>
                <a:schemeClr val="tx1"/>
              </a:solidFill>
            </a:rPr>
            <a:t>Infrastruktur</a:t>
          </a:r>
        </a:p>
      </dgm:t>
    </dgm:pt>
    <dgm:pt modelId="{07FA06C2-0A62-48F5-A669-80E5E397E912}" type="parTrans" cxnId="{0772BFB2-5CAF-4EF9-BEBE-E060D4CA6676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endParaRPr lang="de-CH" b="1" noProof="0" dirty="0">
            <a:solidFill>
              <a:schemeClr val="tx1"/>
            </a:solidFill>
          </a:endParaRPr>
        </a:p>
      </dgm:t>
    </dgm:pt>
    <dgm:pt modelId="{E48264F2-BDE6-4168-87B6-A5B5C395F4C9}" type="sibTrans" cxnId="{0772BFB2-5CAF-4EF9-BEBE-E060D4CA6676}">
      <dgm:prSet/>
      <dgm:spPr/>
      <dgm:t>
        <a:bodyPr/>
        <a:lstStyle/>
        <a:p>
          <a:endParaRPr lang="de-CH" b="1" noProof="0">
            <a:solidFill>
              <a:schemeClr val="tx1"/>
            </a:solidFill>
          </a:endParaRPr>
        </a:p>
      </dgm:t>
    </dgm:pt>
    <dgm:pt modelId="{BA4DF9ED-8642-44FE-B50B-1E588BE70C55}">
      <dgm:prSet phldrT="[Texte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B2DA11"/>
        </a:solidFill>
        <a:ln>
          <a:noFill/>
        </a:ln>
      </dgm:spPr>
      <dgm:t>
        <a:bodyPr/>
        <a:lstStyle/>
        <a:p>
          <a:r>
            <a:rPr lang="de-CH" b="1" noProof="0" dirty="0">
              <a:solidFill>
                <a:schemeClr val="tx1"/>
              </a:solidFill>
            </a:rPr>
            <a:t>Versorgungs-sicherheit</a:t>
          </a:r>
        </a:p>
      </dgm:t>
    </dgm:pt>
    <dgm:pt modelId="{96C82828-9B86-4D9E-AEE0-9C2079FDE317}" type="parTrans" cxnId="{7BDC582E-FAF0-486D-A87F-89CDF7C010EE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endParaRPr lang="de-CH" b="1" noProof="0" dirty="0">
            <a:solidFill>
              <a:schemeClr val="tx1"/>
            </a:solidFill>
          </a:endParaRPr>
        </a:p>
      </dgm:t>
    </dgm:pt>
    <dgm:pt modelId="{100D82CD-CC45-4B83-8B5D-6C10B056A56A}" type="sibTrans" cxnId="{7BDC582E-FAF0-486D-A87F-89CDF7C010EE}">
      <dgm:prSet/>
      <dgm:spPr/>
      <dgm:t>
        <a:bodyPr/>
        <a:lstStyle/>
        <a:p>
          <a:endParaRPr lang="de-CH" b="1" noProof="0">
            <a:solidFill>
              <a:schemeClr val="tx1"/>
            </a:solidFill>
          </a:endParaRPr>
        </a:p>
      </dgm:t>
    </dgm:pt>
    <dgm:pt modelId="{65807608-4BF9-49A6-A566-76EE29FC56BB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B2DA11"/>
        </a:solidFill>
        <a:ln>
          <a:noFill/>
        </a:ln>
      </dgm:spPr>
      <dgm:t>
        <a:bodyPr/>
        <a:lstStyle/>
        <a:p>
          <a:r>
            <a:rPr lang="de-CH" b="1" noProof="0" dirty="0">
              <a:solidFill>
                <a:schemeClr val="tx1"/>
              </a:solidFill>
            </a:rPr>
            <a:t>Klimawandel</a:t>
          </a:r>
        </a:p>
      </dgm:t>
    </dgm:pt>
    <dgm:pt modelId="{508487D5-6548-4ECC-AD2C-E8C02D0628A0}" type="parTrans" cxnId="{7B09194A-0963-4B7C-A8DB-B6CD7D4FFEDE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endParaRPr lang="de-CH" b="1" noProof="0" dirty="0">
            <a:solidFill>
              <a:schemeClr val="tx1"/>
            </a:solidFill>
          </a:endParaRPr>
        </a:p>
      </dgm:t>
    </dgm:pt>
    <dgm:pt modelId="{E886BA10-62D9-4F2A-84F3-6266EAD36954}" type="sibTrans" cxnId="{7B09194A-0963-4B7C-A8DB-B6CD7D4FFEDE}">
      <dgm:prSet/>
      <dgm:spPr/>
      <dgm:t>
        <a:bodyPr/>
        <a:lstStyle/>
        <a:p>
          <a:endParaRPr lang="de-CH" b="1" noProof="0">
            <a:solidFill>
              <a:schemeClr val="tx1"/>
            </a:solidFill>
          </a:endParaRPr>
        </a:p>
      </dgm:t>
    </dgm:pt>
    <dgm:pt modelId="{226F0649-CFA8-4B56-9AB9-FC702302C5F1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B2DA11"/>
        </a:solidFill>
        <a:ln>
          <a:noFill/>
        </a:ln>
      </dgm:spPr>
      <dgm:t>
        <a:bodyPr/>
        <a:lstStyle/>
        <a:p>
          <a:r>
            <a:rPr lang="de-CH" b="1" noProof="0" dirty="0">
              <a:solidFill>
                <a:schemeClr val="tx1"/>
              </a:solidFill>
            </a:rPr>
            <a:t>Umwelt, Natur, Landschaft</a:t>
          </a:r>
        </a:p>
      </dgm:t>
    </dgm:pt>
    <dgm:pt modelId="{477F7500-AB1B-4898-ABF2-73BA2F77244A}" type="parTrans" cxnId="{EE4342ED-25AC-48BE-B6F0-664965CB4389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endParaRPr lang="de-CH" b="1" noProof="0" dirty="0">
            <a:solidFill>
              <a:schemeClr val="tx1"/>
            </a:solidFill>
          </a:endParaRPr>
        </a:p>
      </dgm:t>
    </dgm:pt>
    <dgm:pt modelId="{56BF9F59-7CC5-4BAF-B2B8-228D09D66C83}" type="sibTrans" cxnId="{EE4342ED-25AC-48BE-B6F0-664965CB4389}">
      <dgm:prSet/>
      <dgm:spPr/>
      <dgm:t>
        <a:bodyPr/>
        <a:lstStyle/>
        <a:p>
          <a:endParaRPr lang="de-CH" b="1" noProof="0">
            <a:solidFill>
              <a:schemeClr val="tx1"/>
            </a:solidFill>
          </a:endParaRPr>
        </a:p>
      </dgm:t>
    </dgm:pt>
    <dgm:pt modelId="{1E4C7111-93CC-428B-AC60-ED6051AD15DB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B2DA11"/>
        </a:solidFill>
        <a:ln>
          <a:noFill/>
        </a:ln>
      </dgm:spPr>
      <dgm:t>
        <a:bodyPr/>
        <a:lstStyle/>
        <a:p>
          <a:r>
            <a:rPr lang="de-CH" b="1" noProof="0" dirty="0">
              <a:solidFill>
                <a:schemeClr val="tx1"/>
              </a:solidFill>
            </a:rPr>
            <a:t>Ausstieg aus der Kernenergie</a:t>
          </a:r>
        </a:p>
      </dgm:t>
    </dgm:pt>
    <dgm:pt modelId="{8905E475-A9DB-43E2-B149-4420B062156E}" type="parTrans" cxnId="{477AEC55-1F39-416B-8A42-169420D1A767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endParaRPr lang="de-CH" b="1" noProof="0" dirty="0">
            <a:solidFill>
              <a:schemeClr val="tx1"/>
            </a:solidFill>
          </a:endParaRPr>
        </a:p>
      </dgm:t>
    </dgm:pt>
    <dgm:pt modelId="{27D43075-E6BA-4D32-91DB-57756874DBBC}" type="sibTrans" cxnId="{477AEC55-1F39-416B-8A42-169420D1A767}">
      <dgm:prSet/>
      <dgm:spPr/>
      <dgm:t>
        <a:bodyPr/>
        <a:lstStyle/>
        <a:p>
          <a:endParaRPr lang="de-CH" b="1" noProof="0">
            <a:solidFill>
              <a:schemeClr val="tx1"/>
            </a:solidFill>
          </a:endParaRPr>
        </a:p>
      </dgm:t>
    </dgm:pt>
    <dgm:pt modelId="{87D54BCC-D257-4BD3-A2E3-D416037F85B0}">
      <dgm:prSet phldrT="[Texte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B2DA11"/>
        </a:solidFill>
        <a:ln>
          <a:noFill/>
        </a:ln>
      </dgm:spPr>
      <dgm:t>
        <a:bodyPr/>
        <a:lstStyle/>
        <a:p>
          <a:r>
            <a:rPr lang="de-CH" b="1" noProof="0" dirty="0">
              <a:solidFill>
                <a:schemeClr val="tx1"/>
              </a:solidFill>
            </a:rPr>
            <a:t>Preis und Markt</a:t>
          </a:r>
        </a:p>
      </dgm:t>
    </dgm:pt>
    <dgm:pt modelId="{C2742AA8-E039-416E-9ECE-562B65CCA41A}" type="parTrans" cxnId="{0E563253-5AE6-4CBB-9FC9-D2F3CBA820E6}">
      <dgm:prSet/>
      <dgm:spPr>
        <a:solidFill>
          <a:schemeClr val="bg1"/>
        </a:solidFill>
        <a:ln>
          <a:solidFill>
            <a:schemeClr val="tx1"/>
          </a:solidFill>
        </a:ln>
        <a:effectLst/>
      </dgm:spPr>
      <dgm:t>
        <a:bodyPr/>
        <a:lstStyle/>
        <a:p>
          <a:endParaRPr lang="de-CH"/>
        </a:p>
      </dgm:t>
    </dgm:pt>
    <dgm:pt modelId="{D137424E-C156-43A3-B75F-249206CFE44D}" type="sibTrans" cxnId="{0E563253-5AE6-4CBB-9FC9-D2F3CBA820E6}">
      <dgm:prSet/>
      <dgm:spPr/>
      <dgm:t>
        <a:bodyPr/>
        <a:lstStyle/>
        <a:p>
          <a:endParaRPr lang="de-CH"/>
        </a:p>
      </dgm:t>
    </dgm:pt>
    <dgm:pt modelId="{120F1C1A-FBF3-4E0C-AA0C-E8C9533D43EB}">
      <dgm:prSet phldrT="[Texte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B2DA11"/>
        </a:solidFill>
        <a:ln>
          <a:noFill/>
        </a:ln>
      </dgm:spPr>
      <dgm:t>
        <a:bodyPr/>
        <a:lstStyle/>
        <a:p>
          <a:r>
            <a:rPr lang="de-CH" b="1" noProof="0" dirty="0">
              <a:solidFill>
                <a:schemeClr val="tx1"/>
              </a:solidFill>
            </a:rPr>
            <a:t>Internationales Umfeld</a:t>
          </a:r>
        </a:p>
      </dgm:t>
    </dgm:pt>
    <dgm:pt modelId="{DE9D6B14-5F00-4D37-8628-904866E3D3A2}" type="sibTrans" cxnId="{13EE2E06-979B-49FD-BD40-71E7F51AB4AF}">
      <dgm:prSet/>
      <dgm:spPr/>
      <dgm:t>
        <a:bodyPr/>
        <a:lstStyle/>
        <a:p>
          <a:endParaRPr lang="de-CH"/>
        </a:p>
      </dgm:t>
    </dgm:pt>
    <dgm:pt modelId="{B36B693A-9325-4C36-B2AD-DC97B25B3D19}" type="parTrans" cxnId="{13EE2E06-979B-49FD-BD40-71E7F51AB4AF}">
      <dgm:prSet/>
      <dgm:spPr>
        <a:solidFill>
          <a:schemeClr val="bg1"/>
        </a:solidFill>
        <a:ln>
          <a:solidFill>
            <a:schemeClr val="tx1"/>
          </a:solidFill>
        </a:ln>
        <a:effectLst/>
      </dgm:spPr>
      <dgm:t>
        <a:bodyPr/>
        <a:lstStyle/>
        <a:p>
          <a:endParaRPr lang="de-CH"/>
        </a:p>
      </dgm:t>
    </dgm:pt>
    <dgm:pt modelId="{28B72D1B-939F-4E46-AC08-70340B1D8EFB}" type="pres">
      <dgm:prSet presAssocID="{8A1F9747-577F-482D-B862-4AD456837BC0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6AB5D26-BF1A-4347-A75C-6C2ABD6C4347}" type="pres">
      <dgm:prSet presAssocID="{8D90B175-4365-45B1-B03F-0B5F3F68EA7A}" presName="centerShape" presStyleLbl="node0" presStyleIdx="0" presStyleCnt="1" custScaleX="110000" custScaleY="110000"/>
      <dgm:spPr/>
    </dgm:pt>
    <dgm:pt modelId="{9B230EDC-4D9C-48C6-A983-C5624FC1580B}" type="pres">
      <dgm:prSet presAssocID="{32D2C695-FDF7-4D9D-BDA8-496EF07361E9}" presName="parTrans" presStyleLbl="bgSibTrans2D1" presStyleIdx="0" presStyleCnt="8"/>
      <dgm:spPr/>
    </dgm:pt>
    <dgm:pt modelId="{26C62982-4F24-4031-B45D-A4174A9550E3}" type="pres">
      <dgm:prSet presAssocID="{FCC34ED4-20F2-4C32-89CB-63B422D351AD}" presName="node" presStyleLbl="node1" presStyleIdx="0" presStyleCnt="8">
        <dgm:presLayoutVars>
          <dgm:bulletEnabled val="1"/>
        </dgm:presLayoutVars>
      </dgm:prSet>
      <dgm:spPr/>
    </dgm:pt>
    <dgm:pt modelId="{80FCC34B-8893-415B-A5B7-FBC8DF21D470}" type="pres">
      <dgm:prSet presAssocID="{07FA06C2-0A62-48F5-A669-80E5E397E912}" presName="parTrans" presStyleLbl="bgSibTrans2D1" presStyleIdx="1" presStyleCnt="8"/>
      <dgm:spPr/>
    </dgm:pt>
    <dgm:pt modelId="{4004B16A-5423-47A2-8771-31304BD89566}" type="pres">
      <dgm:prSet presAssocID="{AFE2A403-A04A-45BC-A875-49F974B7861D}" presName="node" presStyleLbl="node1" presStyleIdx="1" presStyleCnt="8" custRadScaleRad="100248" custRadScaleInc="3408">
        <dgm:presLayoutVars>
          <dgm:bulletEnabled val="1"/>
        </dgm:presLayoutVars>
      </dgm:prSet>
      <dgm:spPr/>
    </dgm:pt>
    <dgm:pt modelId="{213C6ECC-288E-4731-9A8C-1167721F8E24}" type="pres">
      <dgm:prSet presAssocID="{96C82828-9B86-4D9E-AEE0-9C2079FDE317}" presName="parTrans" presStyleLbl="bgSibTrans2D1" presStyleIdx="2" presStyleCnt="8"/>
      <dgm:spPr/>
    </dgm:pt>
    <dgm:pt modelId="{46706A7D-05FC-4791-B403-376FDE84DDF9}" type="pres">
      <dgm:prSet presAssocID="{BA4DF9ED-8642-44FE-B50B-1E588BE70C55}" presName="node" presStyleLbl="node1" presStyleIdx="2" presStyleCnt="8">
        <dgm:presLayoutVars>
          <dgm:bulletEnabled val="1"/>
        </dgm:presLayoutVars>
      </dgm:prSet>
      <dgm:spPr/>
    </dgm:pt>
    <dgm:pt modelId="{0CB76620-E6E8-4ABB-8F42-E134DFAA2782}" type="pres">
      <dgm:prSet presAssocID="{B36B693A-9325-4C36-B2AD-DC97B25B3D19}" presName="parTrans" presStyleLbl="bgSibTrans2D1" presStyleIdx="3" presStyleCnt="8"/>
      <dgm:spPr/>
    </dgm:pt>
    <dgm:pt modelId="{EA60B33E-9DA1-4DFC-A895-15E5A7A52AA0}" type="pres">
      <dgm:prSet presAssocID="{120F1C1A-FBF3-4E0C-AA0C-E8C9533D43EB}" presName="node" presStyleLbl="node1" presStyleIdx="3" presStyleCnt="8">
        <dgm:presLayoutVars>
          <dgm:bulletEnabled val="1"/>
        </dgm:presLayoutVars>
      </dgm:prSet>
      <dgm:spPr/>
    </dgm:pt>
    <dgm:pt modelId="{B097A775-BD70-40C9-894B-1B79402A9CBD}" type="pres">
      <dgm:prSet presAssocID="{C2742AA8-E039-416E-9ECE-562B65CCA41A}" presName="parTrans" presStyleLbl="bgSibTrans2D1" presStyleIdx="4" presStyleCnt="8"/>
      <dgm:spPr/>
    </dgm:pt>
    <dgm:pt modelId="{EC00ACDC-2B42-4A12-A11D-70A90F471139}" type="pres">
      <dgm:prSet presAssocID="{87D54BCC-D257-4BD3-A2E3-D416037F85B0}" presName="node" presStyleLbl="node1" presStyleIdx="4" presStyleCnt="8">
        <dgm:presLayoutVars>
          <dgm:bulletEnabled val="1"/>
        </dgm:presLayoutVars>
      </dgm:prSet>
      <dgm:spPr/>
    </dgm:pt>
    <dgm:pt modelId="{EB654DFE-4390-45AE-BF18-C5C4C6BA62AD}" type="pres">
      <dgm:prSet presAssocID="{508487D5-6548-4ECC-AD2C-E8C02D0628A0}" presName="parTrans" presStyleLbl="bgSibTrans2D1" presStyleIdx="5" presStyleCnt="8"/>
      <dgm:spPr/>
    </dgm:pt>
    <dgm:pt modelId="{2D5FD988-E03A-4353-A943-2A70CD85793F}" type="pres">
      <dgm:prSet presAssocID="{65807608-4BF9-49A6-A566-76EE29FC56BB}" presName="node" presStyleLbl="node1" presStyleIdx="5" presStyleCnt="8">
        <dgm:presLayoutVars>
          <dgm:bulletEnabled val="1"/>
        </dgm:presLayoutVars>
      </dgm:prSet>
      <dgm:spPr/>
    </dgm:pt>
    <dgm:pt modelId="{C38793F3-4631-42E5-9CC5-2D2C90211004}" type="pres">
      <dgm:prSet presAssocID="{477F7500-AB1B-4898-ABF2-73BA2F77244A}" presName="parTrans" presStyleLbl="bgSibTrans2D1" presStyleIdx="6" presStyleCnt="8"/>
      <dgm:spPr/>
    </dgm:pt>
    <dgm:pt modelId="{3DD91C49-A2F7-440C-9FC1-1B7D32DCEDEF}" type="pres">
      <dgm:prSet presAssocID="{226F0649-CFA8-4B56-9AB9-FC702302C5F1}" presName="node" presStyleLbl="node1" presStyleIdx="6" presStyleCnt="8">
        <dgm:presLayoutVars>
          <dgm:bulletEnabled val="1"/>
        </dgm:presLayoutVars>
      </dgm:prSet>
      <dgm:spPr/>
    </dgm:pt>
    <dgm:pt modelId="{A6C4A073-CFCF-4B09-B64B-C32DCFD2F570}" type="pres">
      <dgm:prSet presAssocID="{8905E475-A9DB-43E2-B149-4420B062156E}" presName="parTrans" presStyleLbl="bgSibTrans2D1" presStyleIdx="7" presStyleCnt="8"/>
      <dgm:spPr/>
    </dgm:pt>
    <dgm:pt modelId="{82C2F8AE-F12C-4D34-811B-583BD2B85ADA}" type="pres">
      <dgm:prSet presAssocID="{1E4C7111-93CC-428B-AC60-ED6051AD15DB}" presName="node" presStyleLbl="node1" presStyleIdx="7" presStyleCnt="8">
        <dgm:presLayoutVars>
          <dgm:bulletEnabled val="1"/>
        </dgm:presLayoutVars>
      </dgm:prSet>
      <dgm:spPr/>
    </dgm:pt>
  </dgm:ptLst>
  <dgm:cxnLst>
    <dgm:cxn modelId="{7B09194A-0963-4B7C-A8DB-B6CD7D4FFEDE}" srcId="{8D90B175-4365-45B1-B03F-0B5F3F68EA7A}" destId="{65807608-4BF9-49A6-A566-76EE29FC56BB}" srcOrd="5" destOrd="0" parTransId="{508487D5-6548-4ECC-AD2C-E8C02D0628A0}" sibTransId="{E886BA10-62D9-4F2A-84F3-6266EAD36954}"/>
    <dgm:cxn modelId="{A826020A-A6D3-4E5C-964F-63162EBE41B9}" type="presOf" srcId="{AFE2A403-A04A-45BC-A875-49F974B7861D}" destId="{4004B16A-5423-47A2-8771-31304BD89566}" srcOrd="0" destOrd="0" presId="urn:microsoft.com/office/officeart/2005/8/layout/radial4"/>
    <dgm:cxn modelId="{1263A564-A9C0-489F-AE9A-822EE9553F4A}" srcId="{8A1F9747-577F-482D-B862-4AD456837BC0}" destId="{8D90B175-4365-45B1-B03F-0B5F3F68EA7A}" srcOrd="0" destOrd="0" parTransId="{2F38B515-7B0B-408B-A8CF-DAE03C933DC3}" sibTransId="{CF656D39-5E04-422A-A591-6271568E0CE0}"/>
    <dgm:cxn modelId="{93C12DC4-EB5C-4A5A-873F-1BE3257D6943}" type="presOf" srcId="{BA4DF9ED-8642-44FE-B50B-1E588BE70C55}" destId="{46706A7D-05FC-4791-B403-376FDE84DDF9}" srcOrd="0" destOrd="0" presId="urn:microsoft.com/office/officeart/2005/8/layout/radial4"/>
    <dgm:cxn modelId="{61E5AC0D-EF56-4BA6-8C59-F940DF0F60C3}" type="presOf" srcId="{FCC34ED4-20F2-4C32-89CB-63B422D351AD}" destId="{26C62982-4F24-4031-B45D-A4174A9550E3}" srcOrd="0" destOrd="0" presId="urn:microsoft.com/office/officeart/2005/8/layout/radial4"/>
    <dgm:cxn modelId="{477AEC55-1F39-416B-8A42-169420D1A767}" srcId="{8D90B175-4365-45B1-B03F-0B5F3F68EA7A}" destId="{1E4C7111-93CC-428B-AC60-ED6051AD15DB}" srcOrd="7" destOrd="0" parTransId="{8905E475-A9DB-43E2-B149-4420B062156E}" sibTransId="{27D43075-E6BA-4D32-91DB-57756874DBBC}"/>
    <dgm:cxn modelId="{E6ECDAF2-33E5-4A2F-AF90-BB60266A990D}" type="presOf" srcId="{07FA06C2-0A62-48F5-A669-80E5E397E912}" destId="{80FCC34B-8893-415B-A5B7-FBC8DF21D470}" srcOrd="0" destOrd="0" presId="urn:microsoft.com/office/officeart/2005/8/layout/radial4"/>
    <dgm:cxn modelId="{A9BF70F1-72C6-4E13-9BF1-D65E83B30A1D}" type="presOf" srcId="{8A1F9747-577F-482D-B862-4AD456837BC0}" destId="{28B72D1B-939F-4E46-AC08-70340B1D8EFB}" srcOrd="0" destOrd="0" presId="urn:microsoft.com/office/officeart/2005/8/layout/radial4"/>
    <dgm:cxn modelId="{00269F20-4F1C-4CAB-BE61-68863696F9C6}" srcId="{8D90B175-4365-45B1-B03F-0B5F3F68EA7A}" destId="{FCC34ED4-20F2-4C32-89CB-63B422D351AD}" srcOrd="0" destOrd="0" parTransId="{32D2C695-FDF7-4D9D-BDA8-496EF07361E9}" sibTransId="{4F385F8B-474E-4CAF-BB66-B97DC4AC88EE}"/>
    <dgm:cxn modelId="{10253D38-0C66-40A7-B5DF-1271D31CBBC6}" type="presOf" srcId="{477F7500-AB1B-4898-ABF2-73BA2F77244A}" destId="{C38793F3-4631-42E5-9CC5-2D2C90211004}" srcOrd="0" destOrd="0" presId="urn:microsoft.com/office/officeart/2005/8/layout/radial4"/>
    <dgm:cxn modelId="{85FA12A1-DF9D-48E6-91A8-0C0FB4EB65C6}" type="presOf" srcId="{65807608-4BF9-49A6-A566-76EE29FC56BB}" destId="{2D5FD988-E03A-4353-A943-2A70CD85793F}" srcOrd="0" destOrd="0" presId="urn:microsoft.com/office/officeart/2005/8/layout/radial4"/>
    <dgm:cxn modelId="{4E5233AA-D344-4721-9FEE-31B6F23F97A9}" type="presOf" srcId="{8D90B175-4365-45B1-B03F-0B5F3F68EA7A}" destId="{66AB5D26-BF1A-4347-A75C-6C2ABD6C4347}" srcOrd="0" destOrd="0" presId="urn:microsoft.com/office/officeart/2005/8/layout/radial4"/>
    <dgm:cxn modelId="{37971B80-36C4-4FA6-A313-E8FDF930B351}" type="presOf" srcId="{96C82828-9B86-4D9E-AEE0-9C2079FDE317}" destId="{213C6ECC-288E-4731-9A8C-1167721F8E24}" srcOrd="0" destOrd="0" presId="urn:microsoft.com/office/officeart/2005/8/layout/radial4"/>
    <dgm:cxn modelId="{2E675DE5-2B62-421B-9E6D-288AC7D57D15}" type="presOf" srcId="{C2742AA8-E039-416E-9ECE-562B65CCA41A}" destId="{B097A775-BD70-40C9-894B-1B79402A9CBD}" srcOrd="0" destOrd="0" presId="urn:microsoft.com/office/officeart/2005/8/layout/radial4"/>
    <dgm:cxn modelId="{3EB3C0D4-05B5-448C-826E-BB65BC2174E5}" type="presOf" srcId="{226F0649-CFA8-4B56-9AB9-FC702302C5F1}" destId="{3DD91C49-A2F7-440C-9FC1-1B7D32DCEDEF}" srcOrd="0" destOrd="0" presId="urn:microsoft.com/office/officeart/2005/8/layout/radial4"/>
    <dgm:cxn modelId="{0E563253-5AE6-4CBB-9FC9-D2F3CBA820E6}" srcId="{8D90B175-4365-45B1-B03F-0B5F3F68EA7A}" destId="{87D54BCC-D257-4BD3-A2E3-D416037F85B0}" srcOrd="4" destOrd="0" parTransId="{C2742AA8-E039-416E-9ECE-562B65CCA41A}" sibTransId="{D137424E-C156-43A3-B75F-249206CFE44D}"/>
    <dgm:cxn modelId="{13EE2E06-979B-49FD-BD40-71E7F51AB4AF}" srcId="{8D90B175-4365-45B1-B03F-0B5F3F68EA7A}" destId="{120F1C1A-FBF3-4E0C-AA0C-E8C9533D43EB}" srcOrd="3" destOrd="0" parTransId="{B36B693A-9325-4C36-B2AD-DC97B25B3D19}" sibTransId="{DE9D6B14-5F00-4D37-8628-904866E3D3A2}"/>
    <dgm:cxn modelId="{6D4E31F9-EC17-42E8-B575-5EAEFA9BF0F7}" type="presOf" srcId="{87D54BCC-D257-4BD3-A2E3-D416037F85B0}" destId="{EC00ACDC-2B42-4A12-A11D-70A90F471139}" srcOrd="0" destOrd="0" presId="urn:microsoft.com/office/officeart/2005/8/layout/radial4"/>
    <dgm:cxn modelId="{72A4A644-DD3B-4F95-B43C-A9460C4107EE}" type="presOf" srcId="{508487D5-6548-4ECC-AD2C-E8C02D0628A0}" destId="{EB654DFE-4390-45AE-BF18-C5C4C6BA62AD}" srcOrd="0" destOrd="0" presId="urn:microsoft.com/office/officeart/2005/8/layout/radial4"/>
    <dgm:cxn modelId="{EE4342ED-25AC-48BE-B6F0-664965CB4389}" srcId="{8D90B175-4365-45B1-B03F-0B5F3F68EA7A}" destId="{226F0649-CFA8-4B56-9AB9-FC702302C5F1}" srcOrd="6" destOrd="0" parTransId="{477F7500-AB1B-4898-ABF2-73BA2F77244A}" sibTransId="{56BF9F59-7CC5-4BAF-B2B8-228D09D66C83}"/>
    <dgm:cxn modelId="{5C61DE3F-0403-4098-AA25-F8AAE23DBC89}" type="presOf" srcId="{B36B693A-9325-4C36-B2AD-DC97B25B3D19}" destId="{0CB76620-E6E8-4ABB-8F42-E134DFAA2782}" srcOrd="0" destOrd="0" presId="urn:microsoft.com/office/officeart/2005/8/layout/radial4"/>
    <dgm:cxn modelId="{8D599B84-5588-454D-82F0-479E8152AF19}" type="presOf" srcId="{32D2C695-FDF7-4D9D-BDA8-496EF07361E9}" destId="{9B230EDC-4D9C-48C6-A983-C5624FC1580B}" srcOrd="0" destOrd="0" presId="urn:microsoft.com/office/officeart/2005/8/layout/radial4"/>
    <dgm:cxn modelId="{0772BFB2-5CAF-4EF9-BEBE-E060D4CA6676}" srcId="{8D90B175-4365-45B1-B03F-0B5F3F68EA7A}" destId="{AFE2A403-A04A-45BC-A875-49F974B7861D}" srcOrd="1" destOrd="0" parTransId="{07FA06C2-0A62-48F5-A669-80E5E397E912}" sibTransId="{E48264F2-BDE6-4168-87B6-A5B5C395F4C9}"/>
    <dgm:cxn modelId="{7BDC582E-FAF0-486D-A87F-89CDF7C010EE}" srcId="{8D90B175-4365-45B1-B03F-0B5F3F68EA7A}" destId="{BA4DF9ED-8642-44FE-B50B-1E588BE70C55}" srcOrd="2" destOrd="0" parTransId="{96C82828-9B86-4D9E-AEE0-9C2079FDE317}" sibTransId="{100D82CD-CC45-4B83-8B5D-6C10B056A56A}"/>
    <dgm:cxn modelId="{DB154629-3B84-412D-A08D-A20879966BC6}" type="presOf" srcId="{120F1C1A-FBF3-4E0C-AA0C-E8C9533D43EB}" destId="{EA60B33E-9DA1-4DFC-A895-15E5A7A52AA0}" srcOrd="0" destOrd="0" presId="urn:microsoft.com/office/officeart/2005/8/layout/radial4"/>
    <dgm:cxn modelId="{F1F43D2E-EDAF-4926-B477-0CD4882BF6F3}" type="presOf" srcId="{1E4C7111-93CC-428B-AC60-ED6051AD15DB}" destId="{82C2F8AE-F12C-4D34-811B-583BD2B85ADA}" srcOrd="0" destOrd="0" presId="urn:microsoft.com/office/officeart/2005/8/layout/radial4"/>
    <dgm:cxn modelId="{13917C55-4095-482C-9F21-73103BA929BF}" type="presOf" srcId="{8905E475-A9DB-43E2-B149-4420B062156E}" destId="{A6C4A073-CFCF-4B09-B64B-C32DCFD2F570}" srcOrd="0" destOrd="0" presId="urn:microsoft.com/office/officeart/2005/8/layout/radial4"/>
    <dgm:cxn modelId="{C3743C42-FDFA-4602-9A2D-1E4C2EF718C4}" type="presParOf" srcId="{28B72D1B-939F-4E46-AC08-70340B1D8EFB}" destId="{66AB5D26-BF1A-4347-A75C-6C2ABD6C4347}" srcOrd="0" destOrd="0" presId="urn:microsoft.com/office/officeart/2005/8/layout/radial4"/>
    <dgm:cxn modelId="{5032F0F3-EF6B-46EC-830D-FEA9E82C7376}" type="presParOf" srcId="{28B72D1B-939F-4E46-AC08-70340B1D8EFB}" destId="{9B230EDC-4D9C-48C6-A983-C5624FC1580B}" srcOrd="1" destOrd="0" presId="urn:microsoft.com/office/officeart/2005/8/layout/radial4"/>
    <dgm:cxn modelId="{9F505C76-BB11-4A9B-BF45-3B70FC43D362}" type="presParOf" srcId="{28B72D1B-939F-4E46-AC08-70340B1D8EFB}" destId="{26C62982-4F24-4031-B45D-A4174A9550E3}" srcOrd="2" destOrd="0" presId="urn:microsoft.com/office/officeart/2005/8/layout/radial4"/>
    <dgm:cxn modelId="{83DC34CF-96AD-4BA0-8416-B599757E2214}" type="presParOf" srcId="{28B72D1B-939F-4E46-AC08-70340B1D8EFB}" destId="{80FCC34B-8893-415B-A5B7-FBC8DF21D470}" srcOrd="3" destOrd="0" presId="urn:microsoft.com/office/officeart/2005/8/layout/radial4"/>
    <dgm:cxn modelId="{F271D3DA-6BA1-4E53-88A5-DC2AAC37F563}" type="presParOf" srcId="{28B72D1B-939F-4E46-AC08-70340B1D8EFB}" destId="{4004B16A-5423-47A2-8771-31304BD89566}" srcOrd="4" destOrd="0" presId="urn:microsoft.com/office/officeart/2005/8/layout/radial4"/>
    <dgm:cxn modelId="{4123292C-D13D-4201-BD82-AC99A84F962A}" type="presParOf" srcId="{28B72D1B-939F-4E46-AC08-70340B1D8EFB}" destId="{213C6ECC-288E-4731-9A8C-1167721F8E24}" srcOrd="5" destOrd="0" presId="urn:microsoft.com/office/officeart/2005/8/layout/radial4"/>
    <dgm:cxn modelId="{9E48CE61-B2FD-4D88-85C0-904B16FA5F75}" type="presParOf" srcId="{28B72D1B-939F-4E46-AC08-70340B1D8EFB}" destId="{46706A7D-05FC-4791-B403-376FDE84DDF9}" srcOrd="6" destOrd="0" presId="urn:microsoft.com/office/officeart/2005/8/layout/radial4"/>
    <dgm:cxn modelId="{CD92BF0E-E98A-4CD3-A8A6-AE5342477677}" type="presParOf" srcId="{28B72D1B-939F-4E46-AC08-70340B1D8EFB}" destId="{0CB76620-E6E8-4ABB-8F42-E134DFAA2782}" srcOrd="7" destOrd="0" presId="urn:microsoft.com/office/officeart/2005/8/layout/radial4"/>
    <dgm:cxn modelId="{41D6AB89-354D-489D-904B-9ADE6D3795DB}" type="presParOf" srcId="{28B72D1B-939F-4E46-AC08-70340B1D8EFB}" destId="{EA60B33E-9DA1-4DFC-A895-15E5A7A52AA0}" srcOrd="8" destOrd="0" presId="urn:microsoft.com/office/officeart/2005/8/layout/radial4"/>
    <dgm:cxn modelId="{4518A4D0-DC9C-4AF1-88BB-8DD6CBF2DF1A}" type="presParOf" srcId="{28B72D1B-939F-4E46-AC08-70340B1D8EFB}" destId="{B097A775-BD70-40C9-894B-1B79402A9CBD}" srcOrd="9" destOrd="0" presId="urn:microsoft.com/office/officeart/2005/8/layout/radial4"/>
    <dgm:cxn modelId="{C9270367-E122-4C24-8A01-C48A1640A039}" type="presParOf" srcId="{28B72D1B-939F-4E46-AC08-70340B1D8EFB}" destId="{EC00ACDC-2B42-4A12-A11D-70A90F471139}" srcOrd="10" destOrd="0" presId="urn:microsoft.com/office/officeart/2005/8/layout/radial4"/>
    <dgm:cxn modelId="{B146677D-695E-4387-A66F-8F68B4C5DCCB}" type="presParOf" srcId="{28B72D1B-939F-4E46-AC08-70340B1D8EFB}" destId="{EB654DFE-4390-45AE-BF18-C5C4C6BA62AD}" srcOrd="11" destOrd="0" presId="urn:microsoft.com/office/officeart/2005/8/layout/radial4"/>
    <dgm:cxn modelId="{E9AD7DC2-5D13-4A0E-B25F-5A957F88F711}" type="presParOf" srcId="{28B72D1B-939F-4E46-AC08-70340B1D8EFB}" destId="{2D5FD988-E03A-4353-A943-2A70CD85793F}" srcOrd="12" destOrd="0" presId="urn:microsoft.com/office/officeart/2005/8/layout/radial4"/>
    <dgm:cxn modelId="{7F263FA7-B60B-48F6-AF79-E0B279B32894}" type="presParOf" srcId="{28B72D1B-939F-4E46-AC08-70340B1D8EFB}" destId="{C38793F3-4631-42E5-9CC5-2D2C90211004}" srcOrd="13" destOrd="0" presId="urn:microsoft.com/office/officeart/2005/8/layout/radial4"/>
    <dgm:cxn modelId="{8D5579D1-0BBA-4DCC-A794-28F4492B4202}" type="presParOf" srcId="{28B72D1B-939F-4E46-AC08-70340B1D8EFB}" destId="{3DD91C49-A2F7-440C-9FC1-1B7D32DCEDEF}" srcOrd="14" destOrd="0" presId="urn:microsoft.com/office/officeart/2005/8/layout/radial4"/>
    <dgm:cxn modelId="{CA25ABC3-C6DE-4FCB-8A60-CF34479DA45E}" type="presParOf" srcId="{28B72D1B-939F-4E46-AC08-70340B1D8EFB}" destId="{A6C4A073-CFCF-4B09-B64B-C32DCFD2F570}" srcOrd="15" destOrd="0" presId="urn:microsoft.com/office/officeart/2005/8/layout/radial4"/>
    <dgm:cxn modelId="{B84E87B4-B5A1-43DF-A15D-104675D45B3A}" type="presParOf" srcId="{28B72D1B-939F-4E46-AC08-70340B1D8EFB}" destId="{82C2F8AE-F12C-4D34-811B-583BD2B85ADA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AB5D26-BF1A-4347-A75C-6C2ABD6C4347}">
      <dsp:nvSpPr>
        <dsp:cNvPr id="0" name=""/>
        <dsp:cNvSpPr/>
      </dsp:nvSpPr>
      <dsp:spPr>
        <a:xfrm>
          <a:off x="2797816" y="2654367"/>
          <a:ext cx="1802404" cy="1802404"/>
        </a:xfrm>
        <a:prstGeom prst="ellipse">
          <a:avLst/>
        </a:prstGeom>
        <a:solidFill>
          <a:srgbClr val="B2DA11"/>
        </a:solidFill>
        <a:ln w="1270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b="1" kern="1200" noProof="0" dirty="0">
              <a:solidFill>
                <a:schemeClr val="tx1"/>
              </a:solidFill>
            </a:rPr>
            <a:t>Energie-strategie 2050</a:t>
          </a:r>
        </a:p>
      </dsp:txBody>
      <dsp:txXfrm>
        <a:off x="3061772" y="2918323"/>
        <a:ext cx="1274492" cy="1274492"/>
      </dsp:txXfrm>
    </dsp:sp>
    <dsp:sp modelId="{9B230EDC-4D9C-48C6-A983-C5624FC1580B}">
      <dsp:nvSpPr>
        <dsp:cNvPr id="0" name=""/>
        <dsp:cNvSpPr/>
      </dsp:nvSpPr>
      <dsp:spPr>
        <a:xfrm rot="10800000">
          <a:off x="576461" y="3322076"/>
          <a:ext cx="2099180" cy="466986"/>
        </a:xfrm>
        <a:prstGeom prst="leftArrow">
          <a:avLst>
            <a:gd name="adj1" fmla="val 60000"/>
            <a:gd name="adj2" fmla="val 50000"/>
          </a:avLst>
        </a:prstGeom>
        <a:solidFill>
          <a:schemeClr val="lt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26C62982-4F24-4031-B45D-A4174A9550E3}">
      <dsp:nvSpPr>
        <dsp:cNvPr id="0" name=""/>
        <dsp:cNvSpPr/>
      </dsp:nvSpPr>
      <dsp:spPr>
        <a:xfrm>
          <a:off x="2968" y="3096776"/>
          <a:ext cx="1146984" cy="917587"/>
        </a:xfrm>
        <a:prstGeom prst="roundRect">
          <a:avLst>
            <a:gd name="adj" fmla="val 10000"/>
          </a:avLst>
        </a:prstGeom>
        <a:solidFill>
          <a:srgbClr val="B2DA11"/>
        </a:solidFill>
        <a:ln w="1270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100" b="1" kern="1200" noProof="0" dirty="0">
              <a:solidFill>
                <a:schemeClr val="tx1"/>
              </a:solidFill>
            </a:rPr>
            <a:t>Bevölkerungs-wachstum</a:t>
          </a:r>
        </a:p>
      </dsp:txBody>
      <dsp:txXfrm>
        <a:off x="29843" y="3123651"/>
        <a:ext cx="1093234" cy="863837"/>
      </dsp:txXfrm>
    </dsp:sp>
    <dsp:sp modelId="{80FCC34B-8893-415B-A5B7-FBC8DF21D470}">
      <dsp:nvSpPr>
        <dsp:cNvPr id="0" name=""/>
        <dsp:cNvSpPr/>
      </dsp:nvSpPr>
      <dsp:spPr>
        <a:xfrm rot="12388865">
          <a:off x="786638" y="2395914"/>
          <a:ext cx="2106498" cy="466986"/>
        </a:xfrm>
        <a:prstGeom prst="leftArrow">
          <a:avLst>
            <a:gd name="adj1" fmla="val 60000"/>
            <a:gd name="adj2" fmla="val 50000"/>
          </a:avLst>
        </a:prstGeom>
        <a:solidFill>
          <a:schemeClr val="lt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4004B16A-5423-47A2-8771-31304BD89566}">
      <dsp:nvSpPr>
        <dsp:cNvPr id="0" name=""/>
        <dsp:cNvSpPr/>
      </dsp:nvSpPr>
      <dsp:spPr>
        <a:xfrm>
          <a:off x="323651" y="1700967"/>
          <a:ext cx="1146984" cy="917587"/>
        </a:xfrm>
        <a:prstGeom prst="roundRect">
          <a:avLst>
            <a:gd name="adj" fmla="val 10000"/>
          </a:avLst>
        </a:prstGeom>
        <a:solidFill>
          <a:srgbClr val="B2DA11"/>
        </a:solidFill>
        <a:ln w="1270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100" b="1" kern="1200" noProof="0" dirty="0">
              <a:solidFill>
                <a:schemeClr val="tx1"/>
              </a:solidFill>
            </a:rPr>
            <a:t>Infrastruktur</a:t>
          </a:r>
        </a:p>
      </dsp:txBody>
      <dsp:txXfrm>
        <a:off x="350526" y="1727842"/>
        <a:ext cx="1093234" cy="863837"/>
      </dsp:txXfrm>
    </dsp:sp>
    <dsp:sp modelId="{213C6ECC-288E-4731-9A8C-1167721F8E24}">
      <dsp:nvSpPr>
        <dsp:cNvPr id="0" name=""/>
        <dsp:cNvSpPr/>
      </dsp:nvSpPr>
      <dsp:spPr>
        <a:xfrm rot="13885714">
          <a:off x="1356954" y="1701365"/>
          <a:ext cx="2099180" cy="466986"/>
        </a:xfrm>
        <a:prstGeom prst="leftArrow">
          <a:avLst>
            <a:gd name="adj1" fmla="val 60000"/>
            <a:gd name="adj2" fmla="val 50000"/>
          </a:avLst>
        </a:prstGeom>
        <a:solidFill>
          <a:schemeClr val="lt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46706A7D-05FC-4791-B403-376FDE84DDF9}">
      <dsp:nvSpPr>
        <dsp:cNvPr id="0" name=""/>
        <dsp:cNvSpPr/>
      </dsp:nvSpPr>
      <dsp:spPr>
        <a:xfrm>
          <a:off x="1178643" y="655462"/>
          <a:ext cx="1146984" cy="917587"/>
        </a:xfrm>
        <a:prstGeom prst="roundRect">
          <a:avLst>
            <a:gd name="adj" fmla="val 10000"/>
          </a:avLst>
        </a:prstGeom>
        <a:solidFill>
          <a:srgbClr val="B2DA11"/>
        </a:solidFill>
        <a:ln w="1270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100" b="1" kern="1200" noProof="0" dirty="0">
              <a:solidFill>
                <a:schemeClr val="tx1"/>
              </a:solidFill>
            </a:rPr>
            <a:t>Versorgungs-sicherheit</a:t>
          </a:r>
        </a:p>
      </dsp:txBody>
      <dsp:txXfrm>
        <a:off x="1205518" y="682337"/>
        <a:ext cx="1093234" cy="863837"/>
      </dsp:txXfrm>
    </dsp:sp>
    <dsp:sp modelId="{0CB76620-E6E8-4ABB-8F42-E134DFAA2782}">
      <dsp:nvSpPr>
        <dsp:cNvPr id="0" name=""/>
        <dsp:cNvSpPr/>
      </dsp:nvSpPr>
      <dsp:spPr>
        <a:xfrm rot="15428571">
          <a:off x="2188149" y="1301083"/>
          <a:ext cx="2099180" cy="466986"/>
        </a:xfrm>
        <a:prstGeom prst="leftArrow">
          <a:avLst>
            <a:gd name="adj1" fmla="val 60000"/>
            <a:gd name="adj2" fmla="val 50000"/>
          </a:avLst>
        </a:prstGeom>
        <a:solidFill>
          <a:schemeClr val="bg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A60B33E-9DA1-4DFC-A895-15E5A7A52AA0}">
      <dsp:nvSpPr>
        <dsp:cNvPr id="0" name=""/>
        <dsp:cNvSpPr/>
      </dsp:nvSpPr>
      <dsp:spPr>
        <a:xfrm>
          <a:off x="2430692" y="52507"/>
          <a:ext cx="1146984" cy="917587"/>
        </a:xfrm>
        <a:prstGeom prst="roundRect">
          <a:avLst>
            <a:gd name="adj" fmla="val 10000"/>
          </a:avLst>
        </a:prstGeom>
        <a:solidFill>
          <a:srgbClr val="B2DA11"/>
        </a:solidFill>
        <a:ln w="1270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100" b="1" kern="1200" noProof="0" dirty="0">
              <a:solidFill>
                <a:schemeClr val="tx1"/>
              </a:solidFill>
            </a:rPr>
            <a:t>Internationales Umfeld</a:t>
          </a:r>
        </a:p>
      </dsp:txBody>
      <dsp:txXfrm>
        <a:off x="2457567" y="79382"/>
        <a:ext cx="1093234" cy="863837"/>
      </dsp:txXfrm>
    </dsp:sp>
    <dsp:sp modelId="{B097A775-BD70-40C9-894B-1B79402A9CBD}">
      <dsp:nvSpPr>
        <dsp:cNvPr id="0" name=""/>
        <dsp:cNvSpPr/>
      </dsp:nvSpPr>
      <dsp:spPr>
        <a:xfrm rot="16971429">
          <a:off x="3110707" y="1301083"/>
          <a:ext cx="2099180" cy="466986"/>
        </a:xfrm>
        <a:prstGeom prst="leftArrow">
          <a:avLst>
            <a:gd name="adj1" fmla="val 60000"/>
            <a:gd name="adj2" fmla="val 50000"/>
          </a:avLst>
        </a:prstGeom>
        <a:solidFill>
          <a:schemeClr val="bg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C00ACDC-2B42-4A12-A11D-70A90F471139}">
      <dsp:nvSpPr>
        <dsp:cNvPr id="0" name=""/>
        <dsp:cNvSpPr/>
      </dsp:nvSpPr>
      <dsp:spPr>
        <a:xfrm>
          <a:off x="3820361" y="52507"/>
          <a:ext cx="1146984" cy="917587"/>
        </a:xfrm>
        <a:prstGeom prst="roundRect">
          <a:avLst>
            <a:gd name="adj" fmla="val 10000"/>
          </a:avLst>
        </a:prstGeom>
        <a:solidFill>
          <a:srgbClr val="B2DA11"/>
        </a:solidFill>
        <a:ln w="1270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100" b="1" kern="1200" noProof="0" dirty="0">
              <a:solidFill>
                <a:schemeClr val="tx1"/>
              </a:solidFill>
            </a:rPr>
            <a:t>Preis und Markt</a:t>
          </a:r>
        </a:p>
      </dsp:txBody>
      <dsp:txXfrm>
        <a:off x="3847236" y="79382"/>
        <a:ext cx="1093234" cy="863837"/>
      </dsp:txXfrm>
    </dsp:sp>
    <dsp:sp modelId="{EB654DFE-4390-45AE-BF18-C5C4C6BA62AD}">
      <dsp:nvSpPr>
        <dsp:cNvPr id="0" name=""/>
        <dsp:cNvSpPr/>
      </dsp:nvSpPr>
      <dsp:spPr>
        <a:xfrm rot="18514286">
          <a:off x="3941902" y="1701365"/>
          <a:ext cx="2099180" cy="466986"/>
        </a:xfrm>
        <a:prstGeom prst="leftArrow">
          <a:avLst>
            <a:gd name="adj1" fmla="val 60000"/>
            <a:gd name="adj2" fmla="val 50000"/>
          </a:avLst>
        </a:prstGeom>
        <a:solidFill>
          <a:schemeClr val="lt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2D5FD988-E03A-4353-A943-2A70CD85793F}">
      <dsp:nvSpPr>
        <dsp:cNvPr id="0" name=""/>
        <dsp:cNvSpPr/>
      </dsp:nvSpPr>
      <dsp:spPr>
        <a:xfrm>
          <a:off x="5072409" y="655462"/>
          <a:ext cx="1146984" cy="917587"/>
        </a:xfrm>
        <a:prstGeom prst="roundRect">
          <a:avLst>
            <a:gd name="adj" fmla="val 10000"/>
          </a:avLst>
        </a:prstGeom>
        <a:solidFill>
          <a:srgbClr val="B2DA11"/>
        </a:solidFill>
        <a:ln w="1270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100" b="1" kern="1200" noProof="0" dirty="0">
              <a:solidFill>
                <a:schemeClr val="tx1"/>
              </a:solidFill>
            </a:rPr>
            <a:t>Klimawandel</a:t>
          </a:r>
        </a:p>
      </dsp:txBody>
      <dsp:txXfrm>
        <a:off x="5099284" y="682337"/>
        <a:ext cx="1093234" cy="863837"/>
      </dsp:txXfrm>
    </dsp:sp>
    <dsp:sp modelId="{C38793F3-4631-42E5-9CC5-2D2C90211004}">
      <dsp:nvSpPr>
        <dsp:cNvPr id="0" name=""/>
        <dsp:cNvSpPr/>
      </dsp:nvSpPr>
      <dsp:spPr>
        <a:xfrm rot="20057143">
          <a:off x="4517107" y="2422649"/>
          <a:ext cx="2099180" cy="466986"/>
        </a:xfrm>
        <a:prstGeom prst="leftArrow">
          <a:avLst>
            <a:gd name="adj1" fmla="val 60000"/>
            <a:gd name="adj2" fmla="val 50000"/>
          </a:avLst>
        </a:prstGeom>
        <a:solidFill>
          <a:schemeClr val="lt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3DD91C49-A2F7-440C-9FC1-1B7D32DCEDEF}">
      <dsp:nvSpPr>
        <dsp:cNvPr id="0" name=""/>
        <dsp:cNvSpPr/>
      </dsp:nvSpPr>
      <dsp:spPr>
        <a:xfrm>
          <a:off x="5938853" y="1741949"/>
          <a:ext cx="1146984" cy="917587"/>
        </a:xfrm>
        <a:prstGeom prst="roundRect">
          <a:avLst>
            <a:gd name="adj" fmla="val 10000"/>
          </a:avLst>
        </a:prstGeom>
        <a:solidFill>
          <a:srgbClr val="B2DA11"/>
        </a:solidFill>
        <a:ln w="1270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100" b="1" kern="1200" noProof="0" dirty="0">
              <a:solidFill>
                <a:schemeClr val="tx1"/>
              </a:solidFill>
            </a:rPr>
            <a:t>Umwelt, Natur, Landschaft</a:t>
          </a:r>
        </a:p>
      </dsp:txBody>
      <dsp:txXfrm>
        <a:off x="5965728" y="1768824"/>
        <a:ext cx="1093234" cy="863837"/>
      </dsp:txXfrm>
    </dsp:sp>
    <dsp:sp modelId="{A6C4A073-CFCF-4B09-B64B-C32DCFD2F570}">
      <dsp:nvSpPr>
        <dsp:cNvPr id="0" name=""/>
        <dsp:cNvSpPr/>
      </dsp:nvSpPr>
      <dsp:spPr>
        <a:xfrm>
          <a:off x="4722395" y="3322076"/>
          <a:ext cx="2099180" cy="466986"/>
        </a:xfrm>
        <a:prstGeom prst="leftArrow">
          <a:avLst>
            <a:gd name="adj1" fmla="val 60000"/>
            <a:gd name="adj2" fmla="val 50000"/>
          </a:avLst>
        </a:prstGeom>
        <a:solidFill>
          <a:schemeClr val="lt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82C2F8AE-F12C-4D34-811B-583BD2B85ADA}">
      <dsp:nvSpPr>
        <dsp:cNvPr id="0" name=""/>
        <dsp:cNvSpPr/>
      </dsp:nvSpPr>
      <dsp:spPr>
        <a:xfrm>
          <a:off x="6248084" y="3096776"/>
          <a:ext cx="1146984" cy="917587"/>
        </a:xfrm>
        <a:prstGeom prst="roundRect">
          <a:avLst>
            <a:gd name="adj" fmla="val 10000"/>
          </a:avLst>
        </a:prstGeom>
        <a:solidFill>
          <a:srgbClr val="B2DA11"/>
        </a:solidFill>
        <a:ln w="1270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100" b="1" kern="1200" noProof="0" dirty="0">
              <a:solidFill>
                <a:schemeClr val="tx1"/>
              </a:solidFill>
            </a:rPr>
            <a:t>Ausstieg aus der Kernenergie</a:t>
          </a:r>
        </a:p>
      </dsp:txBody>
      <dsp:txXfrm>
        <a:off x="6274959" y="3123651"/>
        <a:ext cx="1093234" cy="8638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0.47826</cdr:x>
      <cdr:y>0.04646</cdr:y>
    </cdr:from>
    <cdr:to>
      <cdr:x>0.53261</cdr:x>
      <cdr:y>0.08486</cdr:y>
    </cdr:to>
    <cdr:cxnSp macro="">
      <cdr:nvCxnSpPr>
        <cdr:cNvPr id="3" name="Gerader Verbinder 2"/>
        <cdr:cNvCxnSpPr/>
      </cdr:nvCxnSpPr>
      <cdr:spPr>
        <a:xfrm xmlns:a="http://schemas.openxmlformats.org/drawingml/2006/main" flipH="1">
          <a:off x="3168352" y="174273"/>
          <a:ext cx="360040" cy="14401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>
              <a:lumMod val="7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A265A-E567-4C3B-94EB-D055D590212A}" type="datetimeFigureOut">
              <a:rPr lang="de-CH" smtClean="0"/>
              <a:t>23.09.2016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D23361-C331-4F78-8068-474D0AFF429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056210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484F04-600F-4375-8A0A-1BC8EB740932}" type="datetimeFigureOut">
              <a:rPr lang="de-CH" smtClean="0"/>
              <a:t>23.09.2016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A24F7-4423-491A-AC6D-3EEEDBB9ACE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98925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		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A24F7-4423-491A-AC6D-3EEEDBB9ACEA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051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Bessere Rechtssicherheit und damit raschere Realisierbarkeit</a:t>
            </a:r>
          </a:p>
          <a:p>
            <a:r>
              <a:rPr lang="de-CH" dirty="0"/>
              <a:t>Straffung der Beschwerdemöglichkeiten, um so die dringend nötigen Übertragungsleitungen zum Abtransport des Stroms aus den Produktionsgebieten zeitgerecht zu ermöglichen</a:t>
            </a:r>
          </a:p>
          <a:p>
            <a:r>
              <a:rPr lang="de-CH" dirty="0"/>
              <a:t>Weitere Verbesserungen: Strategie Stromnetze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A24F7-4423-491A-AC6D-3EEEDBB9ACEA}" type="slidenum">
              <a:rPr lang="de-CH" smtClean="0"/>
              <a:t>18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8403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5243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93061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51803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98138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3735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86212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2840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5139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9937104" cy="288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de-CH" sz="1200" cap="all" baseline="0" dirty="0">
                <a:latin typeface="+mn-lt"/>
              </a:rPr>
              <a:t>Bundesamt für </a:t>
            </a:r>
            <a:r>
              <a:rPr lang="de-CH" sz="1200" cap="all" baseline="0" dirty="0" err="1">
                <a:latin typeface="+mn-lt"/>
              </a:rPr>
              <a:t>energie</a:t>
            </a:r>
            <a:r>
              <a:rPr lang="de-CH" sz="1200" cap="all" baseline="0" dirty="0">
                <a:latin typeface="+mn-lt"/>
              </a:rPr>
              <a:t>  ▪  Abteilung </a:t>
            </a:r>
            <a:r>
              <a:rPr lang="de-CH" sz="1200" cap="all" baseline="0" dirty="0" err="1">
                <a:latin typeface="+mn-lt"/>
              </a:rPr>
              <a:t>medien</a:t>
            </a:r>
            <a:r>
              <a:rPr lang="de-CH" sz="1200" cap="all" baseline="0" dirty="0">
                <a:latin typeface="+mn-lt"/>
              </a:rPr>
              <a:t> und </a:t>
            </a:r>
            <a:r>
              <a:rPr lang="de-CH" sz="1200" cap="all" baseline="0" dirty="0" err="1">
                <a:latin typeface="+mn-lt"/>
              </a:rPr>
              <a:t>politik</a:t>
            </a:r>
            <a:r>
              <a:rPr lang="de-CH" sz="1200" cap="all" baseline="0" dirty="0">
                <a:latin typeface="+mn-lt"/>
              </a:rPr>
              <a:t>  ▪  </a:t>
            </a:r>
            <a:r>
              <a:rPr lang="de-CH" sz="1200" cap="all" baseline="0" dirty="0">
                <a:solidFill>
                  <a:schemeClr val="tx1"/>
                </a:solidFill>
                <a:latin typeface="+mn-lt"/>
              </a:rPr>
              <a:t>Delémont, 24.09.2016</a:t>
            </a:r>
            <a:endParaRPr lang="de-CH" sz="1200" cap="all" baseline="0" dirty="0">
              <a:latin typeface="+mn-lt"/>
            </a:endParaRP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8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3" r:id="rId3"/>
    <p:sldLayoutId id="2147483714" r:id="rId4"/>
    <p:sldLayoutId id="2147483717" r:id="rId5"/>
    <p:sldLayoutId id="2147483715" r:id="rId6"/>
    <p:sldLayoutId id="2147483716" r:id="rId7"/>
    <p:sldLayoutId id="2147483710" r:id="rId8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energiestrategie 2050 vor der schlussabstimmung</a:t>
            </a:r>
            <a:endParaRPr lang="de-CH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59" b="14588"/>
          <a:stretch/>
        </p:blipFill>
        <p:spPr>
          <a:xfrm>
            <a:off x="1991544" y="1273425"/>
            <a:ext cx="8428215" cy="359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486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347368" y="2564904"/>
            <a:ext cx="5844632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Netzzuschlag für die Förderung der Stromproduktion aus erneuerbaren Energien, Energieeffizienz und Gewässersanierungen</a:t>
            </a:r>
            <a:endParaRPr lang="de-CH" b="1" dirty="0">
              <a:solidFill>
                <a:srgbClr val="FF0000"/>
              </a:solidFill>
            </a:endParaRPr>
          </a:p>
          <a:p>
            <a:endParaRPr lang="de-CH" sz="16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neu 2.3 Rp./kWh</a:t>
            </a:r>
          </a:p>
          <a:p>
            <a:endParaRPr lang="de-CH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inkl. 0.2 Rp. für Finanzhilfen an die bestehende Grosswasserkraft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10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</a:t>
            </a:r>
            <a:br>
              <a:rPr lang="de-CH" dirty="0"/>
            </a:br>
            <a:r>
              <a:rPr lang="de-CH" dirty="0" err="1"/>
              <a:t>netzzuschlag</a:t>
            </a:r>
            <a:endParaRPr lang="de-CH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7" t="39980" r="8454" b="7318"/>
          <a:stretch/>
        </p:blipFill>
        <p:spPr>
          <a:xfrm>
            <a:off x="911424" y="2564904"/>
            <a:ext cx="4926340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976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7164000" y="2742263"/>
            <a:ext cx="46926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 dirty="0"/>
              <a:t>Verwendung der 2.3 Rappen Netzzuschlag</a:t>
            </a:r>
          </a:p>
          <a:p>
            <a:endParaRPr lang="de-CH" sz="1600" dirty="0"/>
          </a:p>
          <a:p>
            <a:r>
              <a:rPr lang="de-CH" sz="1600" dirty="0"/>
              <a:t>Zeitraum: Während der Dauer der Marktprämie für die Grosswasserkraft (2018 - 2022), d.h. gekürzte Einmalvergütungen, Geothermie-Beiträge und Investitionsbeiträge Kleinwasserkraft und Biomasse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11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</a:t>
            </a:r>
            <a:br>
              <a:rPr lang="de-CH" dirty="0"/>
            </a:br>
            <a:r>
              <a:rPr lang="de-CH" dirty="0" err="1"/>
              <a:t>netzzuschlag</a:t>
            </a:r>
            <a:r>
              <a:rPr lang="de-CH" dirty="0"/>
              <a:t> – Verwendung </a:t>
            </a:r>
          </a:p>
        </p:txBody>
      </p:sp>
      <p:graphicFrame>
        <p:nvGraphicFramePr>
          <p:cNvPr id="8" name="Diagram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2462076"/>
              </p:ext>
            </p:extLst>
          </p:nvPr>
        </p:nvGraphicFramePr>
        <p:xfrm>
          <a:off x="911424" y="1592169"/>
          <a:ext cx="741682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2780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6275360" y="2016276"/>
            <a:ext cx="5916640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CH" b="1" dirty="0"/>
              <a:t>Tiefere Voraussetzungen für Rückerstattung an stromintensive Unternehmen</a:t>
            </a:r>
          </a:p>
          <a:p>
            <a:pPr>
              <a:spcAft>
                <a:spcPts val="600"/>
              </a:spcAft>
            </a:pPr>
            <a:endParaRPr lang="de-CH" sz="1600" b="1" dirty="0"/>
          </a:p>
          <a:p>
            <a:pPr>
              <a:spcAft>
                <a:spcPts val="600"/>
              </a:spcAft>
            </a:pPr>
            <a:r>
              <a:rPr lang="de-CH" sz="1600" dirty="0"/>
              <a:t>Aufhebung der Verpflichtung, den rückerstatteten Netz-zuschlag teilweise für Energieeffizienz-Massnahmen einzusetzen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CH" sz="1600" dirty="0"/>
          </a:p>
          <a:p>
            <a:pPr>
              <a:spcAft>
                <a:spcPts val="600"/>
              </a:spcAft>
            </a:pPr>
            <a:endParaRPr lang="de-CH" sz="1600" dirty="0"/>
          </a:p>
          <a:p>
            <a:pPr>
              <a:spcAft>
                <a:spcPts val="600"/>
              </a:spcAft>
            </a:pPr>
            <a:r>
              <a:rPr lang="de-CH" sz="1300" i="1" dirty="0"/>
              <a:t>Geltendes Energiegesetz:</a:t>
            </a:r>
          </a:p>
          <a:p>
            <a:r>
              <a:rPr lang="de-CH" sz="1300" i="1" dirty="0"/>
              <a:t>Mindestens 20% des Rückerstattungsbetrags müssen für Effizienz-Massnahmen eingesetzt werden.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12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</a:t>
            </a:r>
            <a:br>
              <a:rPr lang="de-CH" dirty="0"/>
            </a:br>
            <a:r>
              <a:rPr lang="de-CH" dirty="0" err="1"/>
              <a:t>netzzuschlag</a:t>
            </a:r>
            <a:r>
              <a:rPr lang="de-CH" dirty="0"/>
              <a:t> – Rückerstattung 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3" t="28389" r="8527" b="8005"/>
          <a:stretch/>
        </p:blipFill>
        <p:spPr>
          <a:xfrm>
            <a:off x="839416" y="2348880"/>
            <a:ext cx="4464496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403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5651968" y="2559382"/>
            <a:ext cx="59166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CH" b="1" dirty="0"/>
              <a:t>Umbau der heutigen KEV zu einem Einspeise-</a:t>
            </a:r>
            <a:r>
              <a:rPr lang="de-CH" b="1" dirty="0" err="1"/>
              <a:t>vergütungssystem</a:t>
            </a:r>
            <a:r>
              <a:rPr lang="de-CH" b="1" dirty="0"/>
              <a:t> mit Direktvermarktung</a:t>
            </a:r>
          </a:p>
          <a:p>
            <a:pPr>
              <a:spcAft>
                <a:spcPts val="600"/>
              </a:spcAft>
            </a:pPr>
            <a:endParaRPr lang="de-CH" b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Bessere Marktintegration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CH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Direktvermarktung als Grundsatz, Ausnahmen für kleine Anlagen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13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</a:t>
            </a:r>
            <a:br>
              <a:rPr lang="de-CH" dirty="0"/>
            </a:br>
            <a:r>
              <a:rPr lang="de-CH" dirty="0"/>
              <a:t>fördersystem – Direktvermarktung 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7" t="30207" r="8454" b="8005"/>
          <a:stretch/>
        </p:blipFill>
        <p:spPr>
          <a:xfrm>
            <a:off x="767407" y="2311708"/>
            <a:ext cx="4663589" cy="255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049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5651968" y="2229472"/>
            <a:ext cx="5916640" cy="2362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CH" b="1" dirty="0"/>
              <a:t>Befristung der Förderung im Gesetz</a:t>
            </a:r>
            <a:endParaRPr lang="de-CH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Ab dem sechsten Jahr nach Inkrafttreten des ersten Massnahmenpakets keine neuen Verpflichtungen im Einspeiseprämiensystem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Ab dem Jahr 2031 keine neuen Investitionsbeiträge / Einmalvergütungen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Maximum Netzzuschlag im Jahr nach Inkrafttreten Massnahmenpaket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14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</a:t>
            </a:r>
            <a:br>
              <a:rPr lang="de-CH" dirty="0"/>
            </a:br>
            <a:r>
              <a:rPr lang="de-CH" dirty="0"/>
              <a:t>Befristung Förderung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7" t="30207" r="8454" b="8005"/>
          <a:stretch/>
        </p:blipFill>
        <p:spPr>
          <a:xfrm>
            <a:off x="839416" y="2420888"/>
            <a:ext cx="4464496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086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6012008" y="1844824"/>
            <a:ext cx="5916640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CH" b="1" dirty="0"/>
              <a:t>Marktprämie für bestehende Kraftwerke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Ausgleich Differenz zwischen Gestehungskosten und tieferem Marktpreis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Kraftwerke erhalten für Elektrizität, die sie im freien Markt unter den Gestehungskosten verkaufen, eine Prämie von maximal 1 Rp./kWh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Finanzierung über Netzzuschlag (0.2 Rp./kWh)</a:t>
            </a:r>
          </a:p>
          <a:p>
            <a:pPr>
              <a:spcAft>
                <a:spcPts val="600"/>
              </a:spcAft>
            </a:pPr>
            <a:endParaRPr lang="de-CH" sz="1600" dirty="0"/>
          </a:p>
          <a:p>
            <a:pPr>
              <a:spcAft>
                <a:spcPts val="1200"/>
              </a:spcAft>
            </a:pPr>
            <a:r>
              <a:rPr lang="de-CH" b="1" dirty="0"/>
              <a:t>Investitionsbeiträge für neue Kraftwerke</a:t>
            </a:r>
            <a:endParaRPr lang="de-CH" sz="1600" b="1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Beitrag wird im Einzelfall bestimmt, max. 40% der anrechenbaren Investitionskosten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Finanzierung über Netzzuschlag (max. 0.1 Rp./kWh)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15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</a:t>
            </a:r>
            <a:br>
              <a:rPr lang="de-CH" dirty="0"/>
            </a:br>
            <a:r>
              <a:rPr lang="de-CH" dirty="0" err="1"/>
              <a:t>grosswasserkraft</a:t>
            </a:r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8" t="42928" r="8983" b="8005"/>
          <a:stretch/>
        </p:blipFill>
        <p:spPr>
          <a:xfrm>
            <a:off x="695400" y="2636912"/>
            <a:ext cx="4960551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501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5915440" y="2650502"/>
            <a:ext cx="5941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CH" b="1" dirty="0"/>
              <a:t>Förderuntergrenze Kleinwasserkraft bei 1 MW</a:t>
            </a:r>
          </a:p>
          <a:p>
            <a:pPr>
              <a:spcAft>
                <a:spcPts val="600"/>
              </a:spcAft>
            </a:pPr>
            <a:endParaRPr lang="de-CH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Nur Wasserkraftanlagen mit einer Leistung von mindestens 1 MW können neu in das Einspeisevergütungssystem aufgenommen werden.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CH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Ausnahmen für Anlagen mit geringen Umweltauswirkungen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16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</a:t>
            </a:r>
            <a:br>
              <a:rPr lang="de-CH"/>
            </a:br>
            <a:r>
              <a:rPr lang="de-CH"/>
              <a:t>kleinwasserkraft</a:t>
            </a:r>
            <a:r>
              <a:rPr lang="de-CH" dirty="0"/>
              <a:t> 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8" t="42928" r="8983" b="8005"/>
          <a:stretch/>
        </p:blipFill>
        <p:spPr>
          <a:xfrm>
            <a:off x="695400" y="2636912"/>
            <a:ext cx="4960551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516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5723976" y="1988840"/>
            <a:ext cx="591664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Nutzung und Ausbau der erneuerbaren Energien liegen im nationalen Interesse</a:t>
            </a:r>
          </a:p>
          <a:p>
            <a:endParaRPr lang="de-CH" sz="1600" b="1" dirty="0"/>
          </a:p>
          <a:p>
            <a:pPr marL="285750" indent="-285750">
              <a:lnSpc>
                <a:spcPts val="21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Bessere Ausgangslage bei der Interessenabwägung</a:t>
            </a:r>
          </a:p>
          <a:p>
            <a:pPr marL="285750" indent="-285750">
              <a:lnSpc>
                <a:spcPts val="21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Akzentverschiebung zugunsten der erneuerbaren Energien</a:t>
            </a:r>
          </a:p>
          <a:p>
            <a:pPr marL="285750" indent="-285750">
              <a:lnSpc>
                <a:spcPts val="21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Ausschluss von Neuanlagen in Biotopen von nationaler Bedeutung und gewissen Reservaten</a:t>
            </a:r>
          </a:p>
          <a:p>
            <a:endParaRPr lang="de-CH" sz="1300" i="1" dirty="0"/>
          </a:p>
          <a:p>
            <a:endParaRPr lang="de-CH" sz="1300" i="1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17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</a:t>
            </a:r>
            <a:br>
              <a:rPr lang="de-CH" dirty="0"/>
            </a:br>
            <a:r>
              <a:rPr lang="de-CH" dirty="0"/>
              <a:t>nationales Interesse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8" t="34528" r="7107" b="7318"/>
          <a:stretch/>
        </p:blipFill>
        <p:spPr>
          <a:xfrm>
            <a:off x="839416" y="2492896"/>
            <a:ext cx="4896544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608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059336" y="2060848"/>
            <a:ext cx="6132664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  <a:spcAft>
                <a:spcPts val="600"/>
              </a:spcAft>
            </a:pPr>
            <a:r>
              <a:rPr lang="de-CH" b="1" dirty="0"/>
              <a:t>Erneuerbare Energien: Verkürzung + Vereinfachung</a:t>
            </a:r>
          </a:p>
          <a:p>
            <a:pPr marL="28575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de-CH" sz="1600" dirty="0"/>
              <a:t>Kantone müssen rasche Bewilligungsverfahren vorsehen</a:t>
            </a:r>
          </a:p>
          <a:p>
            <a:pPr marL="28575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de-CH" sz="1600" dirty="0"/>
              <a:t>«</a:t>
            </a:r>
            <a:r>
              <a:rPr lang="de-CH" sz="1600" dirty="0" err="1"/>
              <a:t>Guichet</a:t>
            </a:r>
            <a:r>
              <a:rPr lang="de-CH" sz="1600" dirty="0"/>
              <a:t> </a:t>
            </a:r>
            <a:r>
              <a:rPr lang="de-CH" sz="1600" dirty="0" err="1"/>
              <a:t>unique</a:t>
            </a:r>
            <a:r>
              <a:rPr lang="de-CH" sz="1600" dirty="0"/>
              <a:t>» beim Bund</a:t>
            </a:r>
          </a:p>
          <a:p>
            <a:pPr marL="28575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de-CH" sz="1600" dirty="0"/>
              <a:t>Frist für Gutachten der Eidgenössischen Natur- und Heimatschutzkommission</a:t>
            </a:r>
          </a:p>
          <a:p>
            <a:pPr>
              <a:lnSpc>
                <a:spcPts val="2200"/>
              </a:lnSpc>
            </a:pPr>
            <a:endParaRPr lang="de-CH" sz="1600" dirty="0"/>
          </a:p>
          <a:p>
            <a:pPr>
              <a:lnSpc>
                <a:spcPts val="2200"/>
              </a:lnSpc>
            </a:pPr>
            <a:endParaRPr lang="de-CH" sz="1600" dirty="0"/>
          </a:p>
          <a:p>
            <a:pPr>
              <a:lnSpc>
                <a:spcPts val="2200"/>
              </a:lnSpc>
              <a:spcAft>
                <a:spcPts val="600"/>
              </a:spcAft>
            </a:pPr>
            <a:r>
              <a:rPr lang="de-CH" b="1" dirty="0"/>
              <a:t>Netze: Verfahrensbeschleunigung</a:t>
            </a:r>
          </a:p>
          <a:p>
            <a:pPr marL="28575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de-CH" sz="1600" dirty="0"/>
              <a:t>Verkürzung des Rechtsmittelverfahrens dank Beschränkung Zugang ans Bundesgericht</a:t>
            </a:r>
          </a:p>
          <a:p>
            <a:pPr marL="28575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de-CH" sz="1600" dirty="0"/>
              <a:t>Ordnungsfristen für Sachplan- und Plangenehmigungs-verfahren</a:t>
            </a:r>
          </a:p>
          <a:p>
            <a:endParaRPr lang="de-CH" sz="1600" dirty="0"/>
          </a:p>
          <a:p>
            <a:endParaRPr lang="de-CH" sz="1300" i="1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18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</a:t>
            </a:r>
            <a:br>
              <a:rPr lang="de-CH" dirty="0"/>
            </a:br>
            <a:r>
              <a:rPr lang="de-CH" dirty="0"/>
              <a:t>bewilligungsverfahren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7" t="33841" r="8564" b="6188"/>
          <a:stretch/>
        </p:blipFill>
        <p:spPr>
          <a:xfrm>
            <a:off x="767408" y="2348880"/>
            <a:ext cx="4870359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0459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6275360" y="1729115"/>
            <a:ext cx="591664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  <a:spcAft>
                <a:spcPts val="600"/>
              </a:spcAft>
            </a:pPr>
            <a:r>
              <a:rPr lang="de-CH" b="1" dirty="0"/>
              <a:t>Teilzweckbindung CO</a:t>
            </a:r>
            <a:r>
              <a:rPr lang="de-CH" b="1" baseline="-25000" dirty="0"/>
              <a:t>2</a:t>
            </a:r>
            <a:r>
              <a:rPr lang="de-CH" b="1" dirty="0"/>
              <a:t>-Abgabe für energetische Gebäudesanierung</a:t>
            </a:r>
          </a:p>
          <a:p>
            <a:pPr marL="28575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de-CH" sz="1600" dirty="0"/>
              <a:t>Maximalgrenze von heute 300 Millionen auf 450 Millionen Franken pro Jahr erhöht (weiterhin 1/3 des Ertrags)</a:t>
            </a:r>
          </a:p>
          <a:p>
            <a:pPr marL="28575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de-CH" sz="1600" dirty="0"/>
              <a:t>Erhöhung CO</a:t>
            </a:r>
            <a:r>
              <a:rPr lang="de-CH" sz="1600" baseline="-25000" dirty="0"/>
              <a:t>2</a:t>
            </a:r>
            <a:r>
              <a:rPr lang="de-CH" sz="1600" dirty="0"/>
              <a:t>-Abgabe wie bis anhin bei Nichterreichen der Zwischenziele (heute 84 Fr./t CO</a:t>
            </a:r>
            <a:r>
              <a:rPr lang="de-CH" sz="1600" baseline="-25000" dirty="0"/>
              <a:t>2</a:t>
            </a:r>
            <a:r>
              <a:rPr lang="de-CH" sz="1600" dirty="0"/>
              <a:t>)</a:t>
            </a:r>
          </a:p>
          <a:p>
            <a:pPr>
              <a:lnSpc>
                <a:spcPts val="2200"/>
              </a:lnSpc>
            </a:pPr>
            <a:endParaRPr lang="de-CH" sz="1600" dirty="0"/>
          </a:p>
          <a:p>
            <a:pPr>
              <a:lnSpc>
                <a:spcPts val="2200"/>
              </a:lnSpc>
            </a:pPr>
            <a:endParaRPr lang="de-CH" sz="1600" dirty="0"/>
          </a:p>
          <a:p>
            <a:pPr>
              <a:lnSpc>
                <a:spcPts val="2200"/>
              </a:lnSpc>
              <a:spcAft>
                <a:spcPts val="600"/>
              </a:spcAft>
            </a:pPr>
            <a:r>
              <a:rPr lang="de-CH" b="1" dirty="0"/>
              <a:t>Anpassungen Gebäudeprogramm</a:t>
            </a:r>
          </a:p>
          <a:p>
            <a:pPr marL="28575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de-CH" sz="1600" dirty="0"/>
              <a:t>Ausschüttung in Form von Globalbeiträgen, Verantwortung für die Umsetzung liegt bei den Kantonen</a:t>
            </a:r>
          </a:p>
          <a:p>
            <a:pPr marL="28575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de-CH" sz="1600" dirty="0"/>
              <a:t>neue Auflagen an Kantone</a:t>
            </a:r>
          </a:p>
          <a:p>
            <a:endParaRPr lang="de-CH" sz="1300" i="1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19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</a:t>
            </a:r>
            <a:br>
              <a:rPr lang="de-CH" dirty="0"/>
            </a:br>
            <a:r>
              <a:rPr lang="de-CH" dirty="0"/>
              <a:t>Gebäudeprogramm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0" t="26572" r="8801" b="8006"/>
          <a:stretch/>
        </p:blipFill>
        <p:spPr>
          <a:xfrm>
            <a:off x="695400" y="2204864"/>
            <a:ext cx="4960551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735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2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inhalt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1078800" y="1484784"/>
            <a:ext cx="10777840" cy="4671216"/>
          </a:xfrm>
        </p:spPr>
        <p:txBody>
          <a:bodyPr/>
          <a:lstStyle/>
          <a:p>
            <a:endParaRPr lang="de-CH" dirty="0"/>
          </a:p>
          <a:p>
            <a:pPr marL="514350" indent="-514350">
              <a:buFont typeface="+mj-lt"/>
              <a:buAutoNum type="arabicPeriod"/>
            </a:pPr>
            <a:r>
              <a:rPr lang="de-CH" dirty="0"/>
              <a:t>Energiestrategie 2050: Wo stehen wir?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/>
              <a:t>Erstes Massnahmenpaket: Vorlage nach der Beratung im Parlament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/>
              <a:t>Erstes Massnahmenpaket: Wie geht es weiter?</a:t>
            </a:r>
          </a:p>
          <a:p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350474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5723976" y="1916832"/>
            <a:ext cx="591664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CH" b="1" dirty="0"/>
              <a:t>Nationalrat: Ausweitung der steuerlichen Anreize zur energetischen Gebäudesanierung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Übertragbarkeit von energetischen Investitionskosten auf </a:t>
            </a:r>
            <a:r>
              <a:rPr lang="de-CH" sz="1600" u="sng" dirty="0"/>
              <a:t>zwei</a:t>
            </a:r>
            <a:r>
              <a:rPr lang="de-CH" sz="1600" dirty="0"/>
              <a:t> nachfolgende Steuerperioden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Abzug der Rückbaukosten eines Ersatzneubaus</a:t>
            </a:r>
          </a:p>
          <a:p>
            <a:pPr>
              <a:spcAft>
                <a:spcPts val="600"/>
              </a:spcAft>
            </a:pPr>
            <a:endParaRPr lang="de-CH" sz="16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20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</a:t>
            </a:r>
            <a:br>
              <a:rPr lang="de-CH" dirty="0"/>
            </a:br>
            <a:r>
              <a:rPr lang="de-CH" dirty="0"/>
              <a:t>steueranreize zu Gebäudesanierungen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0" t="26572" r="8801" b="8006"/>
          <a:stretch/>
        </p:blipFill>
        <p:spPr>
          <a:xfrm>
            <a:off x="695400" y="2204864"/>
            <a:ext cx="4960551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3623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6250800" y="2193347"/>
            <a:ext cx="59412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CH" b="1" dirty="0"/>
              <a:t>Emissionsvorschriften: Verschärfung bei Personenwagen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Absenkung bis Ende 2020 auf 95 g CO</a:t>
            </a:r>
            <a:r>
              <a:rPr lang="de-CH" sz="1600" baseline="-25000" dirty="0"/>
              <a:t>2</a:t>
            </a:r>
            <a:r>
              <a:rPr lang="de-CH" sz="1600" dirty="0"/>
              <a:t>/km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Übereinstimmung mit EU</a:t>
            </a:r>
          </a:p>
          <a:p>
            <a:endParaRPr lang="de-CH" sz="1600" dirty="0"/>
          </a:p>
          <a:p>
            <a:endParaRPr lang="de-CH" sz="1600" dirty="0"/>
          </a:p>
          <a:p>
            <a:pPr>
              <a:spcAft>
                <a:spcPts val="600"/>
              </a:spcAft>
            </a:pPr>
            <a:r>
              <a:rPr lang="de-CH" b="1" dirty="0"/>
              <a:t>Ausweitung auf Lieferwagen und leichte Sattelschlepper </a:t>
            </a:r>
          </a:p>
          <a:p>
            <a:r>
              <a:rPr lang="de-CH" sz="1600" dirty="0"/>
              <a:t>Absenkung bis Ende 2020 auf 147 g CO</a:t>
            </a:r>
            <a:r>
              <a:rPr lang="de-CH" sz="1600" baseline="-25000" dirty="0"/>
              <a:t>2</a:t>
            </a:r>
            <a:r>
              <a:rPr lang="de-CH" sz="1600" dirty="0"/>
              <a:t>/km</a:t>
            </a:r>
          </a:p>
          <a:p>
            <a:endParaRPr lang="de-CH" sz="1600" dirty="0"/>
          </a:p>
          <a:p>
            <a:endParaRPr lang="de-CH" sz="1600" dirty="0"/>
          </a:p>
          <a:p>
            <a:endParaRPr lang="de-CH" sz="1600" dirty="0"/>
          </a:p>
          <a:p>
            <a:pPr>
              <a:spcAft>
                <a:spcPts val="600"/>
              </a:spcAft>
            </a:pPr>
            <a:r>
              <a:rPr lang="de-CH" sz="1300" i="1" dirty="0"/>
              <a:t>Geltendes CO</a:t>
            </a:r>
            <a:r>
              <a:rPr lang="de-CH" sz="1300" i="1" baseline="-25000" dirty="0"/>
              <a:t>2</a:t>
            </a:r>
            <a:r>
              <a:rPr lang="de-CH" sz="1300" i="1" dirty="0"/>
              <a:t>-Gesetz:</a:t>
            </a:r>
          </a:p>
          <a:p>
            <a:r>
              <a:rPr lang="de-CH" sz="1300" i="1" dirty="0"/>
              <a:t>Absenkung Emissionen von Personenwagen auf 130g CO</a:t>
            </a:r>
            <a:r>
              <a:rPr lang="de-CH" sz="1300" i="1" baseline="-25000" dirty="0"/>
              <a:t>2</a:t>
            </a:r>
            <a:r>
              <a:rPr lang="de-CH" sz="1300" i="1" dirty="0"/>
              <a:t>/km bis Ende 2015 </a:t>
            </a:r>
            <a:endParaRPr lang="de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300" i="1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21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</a:t>
            </a:r>
            <a:br>
              <a:rPr lang="de-CH" dirty="0"/>
            </a:br>
            <a:r>
              <a:rPr lang="de-CH" dirty="0"/>
              <a:t>Mobilität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1" t="33841" r="8440" b="8005"/>
          <a:stretch/>
        </p:blipFill>
        <p:spPr>
          <a:xfrm>
            <a:off x="695400" y="2348880"/>
            <a:ext cx="5040560" cy="260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546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5795984" y="2796211"/>
            <a:ext cx="5916640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CH" b="1" dirty="0"/>
              <a:t>Grundlagen für die Einführung von Smart </a:t>
            </a:r>
            <a:r>
              <a:rPr lang="de-CH" b="1" dirty="0" err="1"/>
              <a:t>Metering</a:t>
            </a:r>
            <a:endParaRPr lang="de-CH" b="1" dirty="0"/>
          </a:p>
          <a:p>
            <a:pPr>
              <a:spcAft>
                <a:spcPts val="600"/>
              </a:spcAft>
            </a:pPr>
            <a:endParaRPr lang="de-CH" sz="1600" b="1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Klare Rahmenbedingungen für die Einführung des Smart </a:t>
            </a:r>
            <a:r>
              <a:rPr lang="de-CH" sz="1600" dirty="0" err="1"/>
              <a:t>Meterings</a:t>
            </a:r>
            <a:endParaRPr lang="de-CH" sz="1600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Insbesondere auch der intelligenten Steuer- und Regelsysteme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22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</a:t>
            </a:r>
            <a:br>
              <a:rPr lang="de-CH" dirty="0"/>
            </a:br>
            <a:r>
              <a:rPr lang="de-CH" dirty="0"/>
              <a:t>smart </a:t>
            </a:r>
            <a:r>
              <a:rPr lang="de-CH" dirty="0" err="1"/>
              <a:t>metering</a:t>
            </a:r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2" t="35659" r="7635" b="8006"/>
          <a:stretch/>
        </p:blipFill>
        <p:spPr>
          <a:xfrm>
            <a:off x="623393" y="2420888"/>
            <a:ext cx="5184576" cy="255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4831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/>
        </p:nvSpPr>
        <p:spPr>
          <a:xfrm>
            <a:off x="6250800" y="1705120"/>
            <a:ext cx="59412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CH" b="1" dirty="0"/>
              <a:t>Keine neuen Rahmenbewilligungen für Kernkraftwerke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Kein Technologieverbot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Bestehende Kraftwerke: Betrieb so lange, als Sicherheit gewährleistet ist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Bestimmungen zum Langzeitbetrieb auf Verordnungsstufe</a:t>
            </a:r>
          </a:p>
          <a:p>
            <a:pPr>
              <a:spcAft>
                <a:spcPts val="600"/>
              </a:spcAft>
            </a:pPr>
            <a:endParaRPr lang="de-CH" sz="1600" dirty="0"/>
          </a:p>
          <a:p>
            <a:pPr>
              <a:spcAft>
                <a:spcPts val="600"/>
              </a:spcAft>
            </a:pPr>
            <a:endParaRPr lang="de-CH" sz="16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CH" b="1" dirty="0"/>
              <a:t>Wiederaufarbeitung abgebrannter Brennstäbe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Verbot löst geltendes Moratorium ab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Verlängerung des Moratoriums bis im Juni 2020 (separate Vorlage in Kraft)</a:t>
            </a:r>
            <a:endParaRPr lang="de-CH" sz="1600" b="1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de-CH" sz="1300" i="1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23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</a:t>
            </a:r>
            <a:br>
              <a:rPr lang="de-CH" dirty="0"/>
            </a:br>
            <a:r>
              <a:rPr lang="de-CH" dirty="0"/>
              <a:t>Kernenergie – Atomausstieg 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7" t="47801" r="8454" b="6767"/>
          <a:stretch/>
        </p:blipFill>
        <p:spPr>
          <a:xfrm>
            <a:off x="623392" y="2636912"/>
            <a:ext cx="4821656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4368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24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Massnahmenpaket: wie geht es weiter?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5940000" y="2276872"/>
            <a:ext cx="591664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CH" b="1" dirty="0"/>
              <a:t>Schlussabstimmung im Parlament</a:t>
            </a:r>
          </a:p>
          <a:p>
            <a:pPr>
              <a:spcAft>
                <a:spcPts val="1200"/>
              </a:spcAft>
            </a:pPr>
            <a:r>
              <a:rPr lang="de-CH" sz="1600" dirty="0"/>
              <a:t>am 30. September 2016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de-CH" b="1" dirty="0"/>
              <a:t>Allfälliges Referendum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de-CH" sz="1600" dirty="0"/>
              <a:t>Beginn der Unterschriftensammlung am 11. Oktober 2016</a:t>
            </a:r>
          </a:p>
          <a:p>
            <a:pPr marL="285750" indent="-285750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Eingabefrist am 19. Januar 2017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de-CH" b="1" dirty="0"/>
              <a:t>Allfällige Volksabstimmung</a:t>
            </a:r>
          </a:p>
          <a:p>
            <a:pPr>
              <a:spcAft>
                <a:spcPts val="1200"/>
              </a:spcAft>
            </a:pPr>
            <a:r>
              <a:rPr lang="de-CH" sz="1600" dirty="0"/>
              <a:t>frühestens am 21. Mai 2017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de-CH" sz="16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7" t="32989" r="8454" b="8858"/>
          <a:stretch/>
        </p:blipFill>
        <p:spPr>
          <a:xfrm>
            <a:off x="695400" y="2492896"/>
            <a:ext cx="4464496" cy="230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8548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25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Massnahmenpaket: wie geht es weiter?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5940000" y="2060848"/>
            <a:ext cx="59166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CH" b="1" dirty="0"/>
              <a:t>Umfangreicher Revisionsbedarf auf Verordnungs-stufe als Folge des ersten Massnahmenpakets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Totalrevision der Energieverordnung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Teilrevisionen der CO</a:t>
            </a:r>
            <a:r>
              <a:rPr lang="de-CH" sz="1600" baseline="-25000" dirty="0"/>
              <a:t>2</a:t>
            </a:r>
            <a:r>
              <a:rPr lang="de-CH" sz="1600" dirty="0"/>
              <a:t>-Verordnung und der Stromversorgungsverordnung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de-CH" sz="16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CH" b="1" dirty="0"/>
              <a:t>Fahrplan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Vernehmlassung Anfang Februar bis Anfang Mai 2017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1600" dirty="0"/>
              <a:t>Ziel: Inkrafttreten erstes Massnahmenpaket (Gesetz und Verordnungen) am 1. Januar 2018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de-CH" sz="16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7" t="33841" r="8564" b="6188"/>
          <a:stretch/>
        </p:blipFill>
        <p:spPr>
          <a:xfrm>
            <a:off x="767408" y="2348880"/>
            <a:ext cx="4870359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0526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26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Weitere Informationen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3" t="17850" r="16863" b="14950"/>
          <a:stretch/>
        </p:blipFill>
        <p:spPr>
          <a:xfrm>
            <a:off x="791968" y="1403087"/>
            <a:ext cx="6960216" cy="4789826"/>
          </a:xfrm>
          <a:prstGeom prst="rect">
            <a:avLst/>
          </a:prstGeom>
        </p:spPr>
      </p:pic>
      <p:sp>
        <p:nvSpPr>
          <p:cNvPr id="9" name="Rechteckige Legende 8"/>
          <p:cNvSpPr/>
          <p:nvPr/>
        </p:nvSpPr>
        <p:spPr>
          <a:xfrm>
            <a:off x="7752184" y="1700808"/>
            <a:ext cx="4032448" cy="1478773"/>
          </a:xfrm>
          <a:prstGeom prst="wedgeRectCallout">
            <a:avLst>
              <a:gd name="adj1" fmla="val -45094"/>
              <a:gd name="adj2" fmla="val 93409"/>
            </a:avLst>
          </a:prstGeom>
          <a:solidFill>
            <a:schemeClr val="tx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50000"/>
              </a:lnSpc>
            </a:pPr>
            <a:r>
              <a:rPr lang="de-CH" cap="all" dirty="0">
                <a:solidFill>
                  <a:schemeClr val="bg1"/>
                </a:solidFill>
                <a:latin typeface="Arial Black"/>
              </a:rPr>
              <a:t>energiestrategie2050.ch</a:t>
            </a:r>
          </a:p>
          <a:p>
            <a:pPr lvl="0" algn="ctr">
              <a:lnSpc>
                <a:spcPct val="150000"/>
              </a:lnSpc>
            </a:pPr>
            <a:r>
              <a:rPr lang="de-CH" cap="all" dirty="0">
                <a:solidFill>
                  <a:schemeClr val="bg1"/>
                </a:solidFill>
                <a:latin typeface="Arial Black"/>
              </a:rPr>
              <a:t>bfe.admin.ch</a:t>
            </a:r>
          </a:p>
        </p:txBody>
      </p:sp>
    </p:spTree>
    <p:extLst>
      <p:ext uri="{BB962C8B-B14F-4D97-AF65-F5344CB8AC3E}">
        <p14:creationId xmlns:p14="http://schemas.microsoft.com/office/powerpoint/2010/main" val="1698957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3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Warum braucht es eine Energiestrategie 2050?</a:t>
            </a:r>
          </a:p>
        </p:txBody>
      </p:sp>
      <p:graphicFrame>
        <p:nvGraphicFramePr>
          <p:cNvPr id="9" name="Diagramme 4"/>
          <p:cNvGraphicFramePr/>
          <p:nvPr>
            <p:extLst>
              <p:ext uri="{D42A27DB-BD31-4B8C-83A1-F6EECF244321}">
                <p14:modId xmlns:p14="http://schemas.microsoft.com/office/powerpoint/2010/main" val="387166085"/>
              </p:ext>
            </p:extLst>
          </p:nvPr>
        </p:nvGraphicFramePr>
        <p:xfrm>
          <a:off x="2748000" y="1440000"/>
          <a:ext cx="7398038" cy="450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257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6AB5D26-BF1A-4347-A75C-6C2ABD6C43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66AB5D26-BF1A-4347-A75C-6C2ABD6C43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66AB5D26-BF1A-4347-A75C-6C2ABD6C43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B230EDC-4D9C-48C6-A983-C5624FC158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graphicEl>
                                              <a:dgm id="{9B230EDC-4D9C-48C6-A983-C5624FC158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graphicEl>
                                              <a:dgm id="{9B230EDC-4D9C-48C6-A983-C5624FC158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6C62982-4F24-4031-B45D-A4174A955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graphicEl>
                                              <a:dgm id="{26C62982-4F24-4031-B45D-A4174A955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graphicEl>
                                              <a:dgm id="{26C62982-4F24-4031-B45D-A4174A955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0FCC34B-8893-415B-A5B7-FBC8DF21D4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graphicEl>
                                              <a:dgm id="{80FCC34B-8893-415B-A5B7-FBC8DF21D4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graphicEl>
                                              <a:dgm id="{80FCC34B-8893-415B-A5B7-FBC8DF21D4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004B16A-5423-47A2-8771-31304BD895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graphicEl>
                                              <a:dgm id="{4004B16A-5423-47A2-8771-31304BD895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graphicEl>
                                              <a:dgm id="{4004B16A-5423-47A2-8771-31304BD895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13C6ECC-288E-4731-9A8C-1167721F8E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graphicEl>
                                              <a:dgm id="{213C6ECC-288E-4731-9A8C-1167721F8E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graphicEl>
                                              <a:dgm id="{213C6ECC-288E-4731-9A8C-1167721F8E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6706A7D-05FC-4791-B403-376FDE84DD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graphicEl>
                                              <a:dgm id="{46706A7D-05FC-4791-B403-376FDE84DD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graphicEl>
                                              <a:dgm id="{46706A7D-05FC-4791-B403-376FDE84DD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CB76620-E6E8-4ABB-8F42-E134DFAA27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graphicEl>
                                              <a:dgm id="{0CB76620-E6E8-4ABB-8F42-E134DFAA27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graphicEl>
                                              <a:dgm id="{0CB76620-E6E8-4ABB-8F42-E134DFAA27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A60B33E-9DA1-4DFC-A895-15E5A7A52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graphicEl>
                                              <a:dgm id="{EA60B33E-9DA1-4DFC-A895-15E5A7A52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graphicEl>
                                              <a:dgm id="{EA60B33E-9DA1-4DFC-A895-15E5A7A52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097A775-BD70-40C9-894B-1B79402A9C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graphicEl>
                                              <a:dgm id="{B097A775-BD70-40C9-894B-1B79402A9C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graphicEl>
                                              <a:dgm id="{B097A775-BD70-40C9-894B-1B79402A9C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C00ACDC-2B42-4A12-A11D-70A90F4711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graphicEl>
                                              <a:dgm id="{EC00ACDC-2B42-4A12-A11D-70A90F4711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graphicEl>
                                              <a:dgm id="{EC00ACDC-2B42-4A12-A11D-70A90F4711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B654DFE-4390-45AE-BF18-C5C4C6BA62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graphicEl>
                                              <a:dgm id="{EB654DFE-4390-45AE-BF18-C5C4C6BA62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graphicEl>
                                              <a:dgm id="{EB654DFE-4390-45AE-BF18-C5C4C6BA62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D5FD988-E03A-4353-A943-2A70CD8579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graphicEl>
                                              <a:dgm id="{2D5FD988-E03A-4353-A943-2A70CD8579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graphicEl>
                                              <a:dgm id="{2D5FD988-E03A-4353-A943-2A70CD8579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38793F3-4631-42E5-9CC5-2D2C902110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graphicEl>
                                              <a:dgm id="{C38793F3-4631-42E5-9CC5-2D2C902110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graphicEl>
                                              <a:dgm id="{C38793F3-4631-42E5-9CC5-2D2C902110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DD91C49-A2F7-440C-9FC1-1B7D32DCE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graphicEl>
                                              <a:dgm id="{3DD91C49-A2F7-440C-9FC1-1B7D32DCE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graphicEl>
                                              <a:dgm id="{3DD91C49-A2F7-440C-9FC1-1B7D32DCE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6C4A073-CFCF-4B09-B64B-C32DCFD2F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graphicEl>
                                              <a:dgm id="{A6C4A073-CFCF-4B09-B64B-C32DCFD2F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graphicEl>
                                              <a:dgm id="{A6C4A073-CFCF-4B09-B64B-C32DCFD2F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2C2F8AE-F12C-4D34-811B-583BD2B85A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graphicEl>
                                              <a:dgm id="{82C2F8AE-F12C-4D34-811B-583BD2B85A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graphicEl>
                                              <a:dgm id="{82C2F8AE-F12C-4D34-811B-583BD2B85A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4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Energiestrategie 2050: Stossrichtungen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>
          <a:xfrm>
            <a:off x="1078800" y="1484784"/>
            <a:ext cx="10777840" cy="467121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CH" dirty="0"/>
              <a:t>Energieeffizienz erhöhen; Energie- und Stromverbrauch senken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/>
              <a:t>Anteil der erneuerbaren Energien erhöhen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/>
              <a:t>Zugang zu internationalen Energiemärkten sicherstellen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/>
              <a:t>Um- und Ausbau der elektrischen Netze und Energie-speicherung vorantreiben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/>
              <a:t>Energieforschung verstärken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/>
              <a:t>Vorbildfunktion der öffentlichen Hand wahrnehmen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/>
              <a:t>Internationale Zusammenarbeit intensivieren</a:t>
            </a:r>
          </a:p>
          <a:p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74172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5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Energiestrategie 2050</a:t>
            </a:r>
            <a:br>
              <a:rPr lang="de-CH" dirty="0"/>
            </a:br>
            <a:r>
              <a:rPr lang="de-CH" dirty="0"/>
              <a:t>wo stehen wir?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59" b="14588"/>
          <a:stretch/>
        </p:blipFill>
        <p:spPr>
          <a:xfrm>
            <a:off x="551384" y="2708920"/>
            <a:ext cx="5206595" cy="2221293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519936" y="2276872"/>
            <a:ext cx="648072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de-CH" b="1" dirty="0"/>
              <a:t>4. September 2013	</a:t>
            </a:r>
            <a:r>
              <a:rPr lang="de-CH" dirty="0"/>
              <a:t>Bundesrat verabschiedet Botschaft 			zum ersten Massnahmenpaket  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de-CH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de-CH" b="1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CH" b="1" dirty="0"/>
              <a:t>30. September 2016	</a:t>
            </a:r>
            <a:r>
              <a:rPr lang="de-CH" dirty="0"/>
              <a:t>Schlussabstimmung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de-CH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de-CH" b="1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CH" b="1" dirty="0"/>
              <a:t>1. Januar 2018		</a:t>
            </a:r>
            <a:r>
              <a:rPr lang="de-CH" dirty="0"/>
              <a:t>Inkrafttreten Gesetzesrevisionen 			und Verordnungen</a:t>
            </a:r>
            <a:r>
              <a:rPr lang="de-CH" b="1" dirty="0"/>
              <a:t>	</a:t>
            </a:r>
          </a:p>
        </p:txBody>
      </p:sp>
      <p:sp>
        <p:nvSpPr>
          <p:cNvPr id="4" name="Pfeil nach unten 3"/>
          <p:cNvSpPr/>
          <p:nvPr/>
        </p:nvSpPr>
        <p:spPr>
          <a:xfrm>
            <a:off x="6168008" y="2952197"/>
            <a:ext cx="504056" cy="648072"/>
          </a:xfrm>
          <a:prstGeom prst="downArrow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Pfeil nach unten 7"/>
          <p:cNvSpPr/>
          <p:nvPr/>
        </p:nvSpPr>
        <p:spPr>
          <a:xfrm>
            <a:off x="6168008" y="4365104"/>
            <a:ext cx="504056" cy="648072"/>
          </a:xfrm>
          <a:prstGeom prst="downArrow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0504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6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Energiestrategie 2050</a:t>
            </a:r>
            <a:br>
              <a:rPr lang="de-CH" dirty="0"/>
            </a:br>
            <a:r>
              <a:rPr lang="de-CH" dirty="0"/>
              <a:t>was läuft bereits?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940000" y="1899092"/>
            <a:ext cx="5855281" cy="5086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CH" b="1" dirty="0"/>
              <a:t>Energieforschung</a:t>
            </a:r>
          </a:p>
          <a:p>
            <a:r>
              <a:rPr lang="de-CH" sz="1600" dirty="0"/>
              <a:t>Aktionsplan «Koordinierte Energieforschung Schweiz» – </a:t>
            </a:r>
            <a:br>
              <a:rPr lang="de-CH" sz="1600" dirty="0"/>
            </a:br>
            <a:r>
              <a:rPr lang="de-CH" sz="1600" dirty="0"/>
              <a:t>Swiss Competence Centers </a:t>
            </a:r>
            <a:r>
              <a:rPr lang="de-CH" sz="1600" dirty="0" err="1"/>
              <a:t>for</a:t>
            </a:r>
            <a:r>
              <a:rPr lang="de-CH" sz="1600" dirty="0"/>
              <a:t> Energy Research</a:t>
            </a:r>
          </a:p>
          <a:p>
            <a:endParaRPr lang="de-CH" sz="1600" b="1" dirty="0"/>
          </a:p>
          <a:p>
            <a:pPr>
              <a:spcAft>
                <a:spcPts val="300"/>
              </a:spcAft>
            </a:pPr>
            <a:r>
              <a:rPr lang="de-CH" b="1" dirty="0"/>
              <a:t>Innovationsförderung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Förderung von Pilot-, Demonstrations- und Leuchtturmprojekten durch das BFE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Unterstützung bei Markteinführung durch </a:t>
            </a:r>
            <a:r>
              <a:rPr lang="de-CH" sz="1600" dirty="0" err="1"/>
              <a:t>EnergieSchweiz</a:t>
            </a:r>
            <a:endParaRPr lang="de-CH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Wettbewerbliche Ausschreibungen</a:t>
            </a:r>
          </a:p>
          <a:p>
            <a:endParaRPr lang="de-CH" sz="1600" dirty="0"/>
          </a:p>
          <a:p>
            <a:pPr>
              <a:spcAft>
                <a:spcPts val="300"/>
              </a:spcAft>
            </a:pPr>
            <a:r>
              <a:rPr lang="de-CH" b="1" dirty="0"/>
              <a:t>Parlamentarische Initiative 12.400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Erhöhung Netzzuschlag auf 1.5 Rp./kWh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Teilweise bis vollständige Rückerstattung für </a:t>
            </a:r>
            <a:br>
              <a:rPr lang="de-CH" sz="1600" dirty="0"/>
            </a:br>
            <a:r>
              <a:rPr lang="de-CH" sz="1600" dirty="0"/>
              <a:t>stromintensive Unternehmen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Eigenverbrauchsregelung</a:t>
            </a:r>
          </a:p>
          <a:p>
            <a:endParaRPr lang="de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600" dirty="0"/>
          </a:p>
          <a:p>
            <a:endParaRPr lang="de-CH" sz="1300" i="1" dirty="0"/>
          </a:p>
          <a:p>
            <a:endParaRPr lang="de-CH" sz="1300" i="1" dirty="0"/>
          </a:p>
          <a:p>
            <a:endParaRPr lang="de-CH" sz="1300" i="1" dirty="0"/>
          </a:p>
        </p:txBody>
      </p:sp>
      <p:graphicFrame>
        <p:nvGraphicFramePr>
          <p:cNvPr id="6" name="Diagram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3409364"/>
              </p:ext>
            </p:extLst>
          </p:nvPr>
        </p:nvGraphicFramePr>
        <p:xfrm>
          <a:off x="623392" y="1988840"/>
          <a:ext cx="5255249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882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7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</a:t>
            </a:r>
            <a:r>
              <a:rPr lang="de-CH" dirty="0" err="1"/>
              <a:t>massnahmenpaket</a:t>
            </a:r>
            <a:br>
              <a:rPr lang="de-CH" dirty="0"/>
            </a:br>
            <a:r>
              <a:rPr lang="de-CH" dirty="0"/>
              <a:t>drei </a:t>
            </a:r>
            <a:r>
              <a:rPr lang="de-CH" dirty="0" err="1"/>
              <a:t>stossrichtungen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5940000" y="1693240"/>
            <a:ext cx="606065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CH" sz="1600" b="1" dirty="0"/>
          </a:p>
          <a:p>
            <a:r>
              <a:rPr lang="de-CH" b="1" dirty="0"/>
              <a:t>Massnahmen zur Steigerung der Energieeffizienz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Gebäude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Mobilität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Industrie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Geräte</a:t>
            </a:r>
          </a:p>
          <a:p>
            <a:endParaRPr lang="de-CH" sz="1600" b="1" dirty="0"/>
          </a:p>
          <a:p>
            <a:r>
              <a:rPr lang="de-CH" b="1" dirty="0"/>
              <a:t>Massnahmen zum Ausbau der erneuerbaren Energien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Förderung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Verbesserung rechtlicher Rahmenbedingungen</a:t>
            </a:r>
          </a:p>
          <a:p>
            <a:pPr>
              <a:spcAft>
                <a:spcPts val="300"/>
              </a:spcAft>
            </a:pPr>
            <a:endParaRPr lang="de-CH" sz="1600" b="1" dirty="0"/>
          </a:p>
          <a:p>
            <a:pPr>
              <a:spcAft>
                <a:spcPts val="300"/>
              </a:spcAft>
            </a:pPr>
            <a:r>
              <a:rPr lang="de-CH" b="1" dirty="0"/>
              <a:t>Atomausstieg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Keine neuen Rahmenbewilligungen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Schrittweiser Ausstieg – Sicherheit als einziges Kriterium</a:t>
            </a:r>
          </a:p>
          <a:p>
            <a:endParaRPr lang="de-CH" sz="1300" i="1" dirty="0"/>
          </a:p>
          <a:p>
            <a:endParaRPr lang="de-CH" sz="1300" i="1" dirty="0"/>
          </a:p>
          <a:p>
            <a:endParaRPr lang="de-CH" sz="1300" i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3" t="17850" r="16863" b="14950"/>
          <a:stretch/>
        </p:blipFill>
        <p:spPr>
          <a:xfrm>
            <a:off x="695400" y="1916832"/>
            <a:ext cx="4917921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944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6084016" y="2043324"/>
            <a:ext cx="59166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CH" b="1" dirty="0"/>
              <a:t>Durchschnittlicher Energieverbrauch pro Person</a:t>
            </a:r>
          </a:p>
          <a:p>
            <a:pPr>
              <a:spcAft>
                <a:spcPts val="300"/>
              </a:spcAft>
            </a:pPr>
            <a:r>
              <a:rPr lang="de-CH" b="1" dirty="0"/>
              <a:t> </a:t>
            </a:r>
            <a:br>
              <a:rPr lang="de-CH" b="1" dirty="0"/>
            </a:br>
            <a:r>
              <a:rPr lang="de-CH" sz="1600" dirty="0"/>
              <a:t>Senkung gegenüber Stand im Jahr 2000</a:t>
            </a:r>
          </a:p>
          <a:p>
            <a:r>
              <a:rPr lang="de-CH" sz="1600" dirty="0"/>
              <a:t>- 16% im Jahr 2020</a:t>
            </a:r>
          </a:p>
          <a:p>
            <a:r>
              <a:rPr lang="de-CH" sz="1600" dirty="0"/>
              <a:t>- 43% im Jahr 2035</a:t>
            </a:r>
          </a:p>
          <a:p>
            <a:endParaRPr lang="de-CH" sz="1600" dirty="0"/>
          </a:p>
          <a:p>
            <a:endParaRPr lang="de-CH" sz="1600" dirty="0"/>
          </a:p>
          <a:p>
            <a:endParaRPr lang="de-CH" sz="1600" dirty="0"/>
          </a:p>
          <a:p>
            <a:pPr>
              <a:spcAft>
                <a:spcPts val="300"/>
              </a:spcAft>
            </a:pPr>
            <a:r>
              <a:rPr lang="de-CH" b="1" dirty="0"/>
              <a:t>Durchschnittlicher Stromverbrauch pro Person</a:t>
            </a:r>
          </a:p>
          <a:p>
            <a:pPr>
              <a:spcAft>
                <a:spcPts val="300"/>
              </a:spcAft>
            </a:pPr>
            <a:br>
              <a:rPr lang="de-CH" sz="1600" b="1" dirty="0"/>
            </a:br>
            <a:r>
              <a:rPr lang="de-CH" sz="1600" dirty="0"/>
              <a:t>Senkung gegenüber Stand im Jahr 2000</a:t>
            </a:r>
          </a:p>
          <a:p>
            <a:r>
              <a:rPr lang="de-CH" sz="1600" dirty="0"/>
              <a:t>-   3% im Jahr 2020</a:t>
            </a:r>
          </a:p>
          <a:p>
            <a:r>
              <a:rPr lang="de-CH" sz="1600" dirty="0"/>
              <a:t>- 13% im Jahr 2035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8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</a:t>
            </a:r>
            <a:br>
              <a:rPr lang="de-CH" dirty="0"/>
            </a:br>
            <a:r>
              <a:rPr lang="de-CH" dirty="0"/>
              <a:t>Energieeffizienz: Ziele/Richtwerte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5" t="37214" r="8584" b="6966"/>
          <a:stretch/>
        </p:blipFill>
        <p:spPr>
          <a:xfrm>
            <a:off x="695400" y="2492896"/>
            <a:ext cx="4964553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33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6023992" y="1874397"/>
            <a:ext cx="591664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CH" b="1" dirty="0"/>
              <a:t>Durchschnittliche inländische Produktion erneuerbare Energien ohne Wasserkraft</a:t>
            </a:r>
          </a:p>
          <a:p>
            <a:pPr>
              <a:spcAft>
                <a:spcPts val="300"/>
              </a:spcAft>
            </a:pPr>
            <a:endParaRPr lang="de-CH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im Jahr 2020: 4’400 </a:t>
            </a:r>
            <a:r>
              <a:rPr lang="de-CH" sz="1600" dirty="0" err="1"/>
              <a:t>GWh</a:t>
            </a:r>
            <a:endParaRPr lang="de-CH" sz="1600" dirty="0"/>
          </a:p>
          <a:p>
            <a:endParaRPr lang="de-CH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1600" dirty="0"/>
              <a:t>im Jahr 2035: 11’400 </a:t>
            </a:r>
            <a:r>
              <a:rPr lang="de-CH" sz="1600" dirty="0" err="1"/>
              <a:t>GWh</a:t>
            </a:r>
            <a:r>
              <a:rPr lang="de-CH" sz="1600" dirty="0"/>
              <a:t> </a:t>
            </a:r>
          </a:p>
          <a:p>
            <a:endParaRPr lang="de-CH" sz="1600" dirty="0"/>
          </a:p>
          <a:p>
            <a:endParaRPr lang="de-CH" sz="1600" dirty="0"/>
          </a:p>
          <a:p>
            <a:endParaRPr lang="de-CH" sz="1600" dirty="0"/>
          </a:p>
          <a:p>
            <a:pPr>
              <a:spcAft>
                <a:spcPts val="300"/>
              </a:spcAft>
            </a:pPr>
            <a:r>
              <a:rPr lang="de-CH" b="1" dirty="0"/>
              <a:t>Wasserkraft</a:t>
            </a:r>
          </a:p>
          <a:p>
            <a:pPr>
              <a:spcAft>
                <a:spcPts val="300"/>
              </a:spcAft>
            </a:pPr>
            <a:endParaRPr lang="de-CH" b="1" dirty="0"/>
          </a:p>
          <a:p>
            <a:r>
              <a:rPr lang="de-CH" sz="1600" dirty="0"/>
              <a:t>37’400 </a:t>
            </a:r>
            <a:r>
              <a:rPr lang="de-CH" sz="1600" dirty="0" err="1"/>
              <a:t>GWh</a:t>
            </a:r>
            <a:r>
              <a:rPr lang="de-CH" sz="1600" dirty="0"/>
              <a:t> im Jahr 2035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9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Erstes Massnahmenpaket</a:t>
            </a:r>
            <a:br>
              <a:rPr lang="de-CH" dirty="0"/>
            </a:br>
            <a:r>
              <a:rPr lang="de-CH" dirty="0"/>
              <a:t>Erneuerbare Energien: Ziele/Richtwerte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5" t="28808" r="8582" b="7588"/>
          <a:stretch/>
        </p:blipFill>
        <p:spPr>
          <a:xfrm>
            <a:off x="839415" y="2132856"/>
            <a:ext cx="4795733" cy="266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065329"/>
      </p:ext>
    </p:extLst>
  </p:cSld>
  <p:clrMapOvr>
    <a:masterClrMapping/>
  </p:clrMapOvr>
</p:sld>
</file>

<file path=ppt/theme/theme1.xml><?xml version="1.0" encoding="utf-8"?>
<a:theme xmlns:a="http://schemas.openxmlformats.org/drawingml/2006/main" name="BFE-Praesentation">
  <a:themeElements>
    <a:clrScheme name="BFE - Farbpalette">
      <a:dk1>
        <a:srgbClr val="3F4444"/>
      </a:dk1>
      <a:lt1>
        <a:srgbClr val="FFFFFF"/>
      </a:lt1>
      <a:dk2>
        <a:srgbClr val="FFD100"/>
      </a:dk2>
      <a:lt2>
        <a:srgbClr val="C4D600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 ref="">
    <f:field ref="objname" par="" edit="true" text="2016.09.06_ES2050_Mediengespräch_D"/>
    <f:field ref="objsubject" par="" edit="true" text=""/>
    <f:field ref="objcreatedby" par="" text="Häusler, Nico (BFE - han)"/>
    <f:field ref="objcreatedat" par="" text="01.09.2016 08:49:09"/>
    <f:field ref="objchangedby" par="" text="Häusler, Nico (BFE - han)"/>
    <f:field ref="objmodifiedat" par="" text="07.09.2016 09:49:38"/>
    <f:field ref="doc_FSCFOLIO_1_1001_FieldDocumentNumber" par="" text=""/>
    <f:field ref="doc_FSCFOLIO_1_1001_FieldSubject" par="" edit="true" text=""/>
    <f:field ref="FSCFOLIO_1_1001_FieldCurrentUser" par="" text="Fabien Lüthi"/>
    <f:field ref="CCAPRECONFIG_15_1001_Objektname" par="" edit="true" text="2016.09.06_ES2050_Mediengespräch_D"/>
    <f:field ref="CHPRECONFIG_1_1001_Objektname" par="" edit="true" text="2016.09.06_ES2050_Mediengespräch_D"/>
  </f:record>
  <f:record inx="1" ref="">
    <f:field ref="CCAPRECONFIG_15_1001_Anrede" par="" edit="true" text=""/>
    <f:field ref="CCAPRECONFIG_15_1001_Anrede_Briefkopf" par="" text=""/>
    <f:field ref="CCAPRECONFIG_15_1001_Geschlecht_Anrede" par="" text=""/>
    <f:field ref="CCAPRECONFIG_15_1001_Titel" par="" edit="true" text=""/>
    <f:field ref="CCAPRECONFIG_15_1001_Nachgestellter_Titel" par="" edit="true" text=""/>
    <f:field ref="CCAPRECONFIG_15_1001_Vorname" par="" edit="true" text=""/>
    <f:field ref="CCAPRECONFIG_15_1001_Nachname" par="" edit="true" text=""/>
    <f:field ref="CCAPRECONFIG_15_1001_zH" par="" edit="true" text=""/>
    <f:field ref="CCAPRECONFIG_15_1001_Geschlecht" par="" text=""/>
    <f:field ref="CCAPRECONFIG_15_1001_Strasse" par="" text=""/>
    <f:field ref="CCAPRECONFIG_15_1001_Hausnummer" par="" text=""/>
    <f:field ref="CCAPRECONFIG_15_1001_Stiege" par="" text=""/>
    <f:field ref="CCAPRECONFIG_15_1001_Stock" par="" text=""/>
    <f:field ref="CCAPRECONFIG_15_1001_Tuer" par="" text=""/>
    <f:field ref="CCAPRECONFIG_15_1001_Postfach" par="" text=""/>
    <f:field ref="CCAPRECONFIG_15_1001_Postleitzahl" par="" text=""/>
    <f:field ref="CCAPRECONFIG_15_1001_Ort" par="" text=""/>
    <f:field ref="CCAPRECONFIG_15_1001_Land" par="" text=""/>
    <f:field ref="CCAPRECONFIG_15_1001_Email" par="" text=""/>
    <f:field ref="CCAPRECONFIG_15_1001_Postalische_Adresse" par="" text=""/>
    <f:field ref="CCAPRECONFIG_15_1001_Adresse" par="" text=""/>
    <f:field ref="CCAPRECONFIG_15_1001_Fax" par="" text=""/>
    <f:field ref="CCAPRECONFIG_15_1001_Telefon" par="" text=""/>
    <f:field ref="CCAPRECONFIG_15_1001_Geburtsdatum" par="" text=""/>
    <f:field ref="CCAPRECONFIG_15_1001_Sozialversicherungsnummer" par="" text=""/>
    <f:field ref="CCAPRECONFIG_15_1001_Berufstitel" par="" text=""/>
    <f:field ref="CCAPRECONFIG_15_1001_Funktionsbezeichnung" par="" text=""/>
    <f:field ref="CCAPRECONFIG_15_1001_Organisationsname" par="" text=""/>
    <f:field ref="CCAPRECONFIG_15_1001_Organisationskurzname" par="" text=""/>
    <f:field ref="CCAPRECONFIG_15_1001_Abschriftsbemerkung" par="" text=""/>
    <f:field ref="CCAPRECONFIG_15_1001_Name_Zeile_2" par="" text=""/>
    <f:field ref="CCAPRECONFIG_15_1001_Name_Zeile_3" par="" text=""/>
    <f:field ref="CCAPRECONFIG_15_1001_Firmenbuchnummer" par="" text=""/>
    <f:field ref="CCAPRECONFIG_15_1001_Versandart" par="" text="Courrier B"/>
    <f:field ref="CCAPRECONFIG_15_1001_Kategorie" par="" text="Destinataire"/>
    <f:field ref="CCAPRECONFIG_15_1001_Rechtsform" par="" text=""/>
    <f:field ref="CCAPRECONFIG_15_1001_Ziel" par="" text=""/>
    <f:field ref="CHPRECONFIG_1_1001_Anrede" par="" edit="true" text=""/>
    <f:field ref="CHPRECONFIG_1_1001_Titel" par="" edit="true" text=""/>
    <f:field ref="CHPRECONFIG_1_1001_Vorname" par="" edit="true" text=""/>
    <f:field ref="CHPRECONFIG_1_1001_Nachname" par="" edit="true" text=""/>
    <f:field ref="CHPRECONFIG_1_1001_Strasse" par="" text=""/>
    <f:field ref="CHPRECONFIG_1_1001_Postleitzahl" par="" text=""/>
    <f:field ref="CHPRECONFIG_1_1001_Ort" par="" text=""/>
    <f:field ref="CHPRECONFIG_1_1001_EMailAdresse" par="" text=""/>
    <f:field ref="UVEKCFG_15_1700_Personal" par="" text=""/>
    <f:field ref="UVEKCFG_15_1700_Geschlecht" par="" text=""/>
    <f:field ref="UVEKCFG_15_1700_GebDatum" par="" text=""/>
    <f:field ref="UVEKCFG_15_1700_Beruf" par="" text=""/>
    <f:field ref="UVEKCFG_15_1700_Familienstand" par="" text=""/>
    <f:field ref="UVEKCFG_15_1700_Muttersprache" par="" text=""/>
    <f:field ref="UVEKCFG_15_1700_Geboren_in" par="" text=""/>
    <f:field ref="UVEKCFG_15_1700_Briefanrede" par="" text=""/>
    <f:field ref="UVEKCFG_15_1700_Kommunikationssprache" par="" text=""/>
    <f:field ref="UVEKCFG_15_1700_Webseite" par="" text=""/>
    <f:field ref="UVEKCFG_15_1700_TelNr_Business" par="" text=""/>
    <f:field ref="UVEKCFG_15_1700_TelNr_Private" par="" text=""/>
    <f:field ref="UVEKCFG_15_1700_TelNr_Mobile" par="" text=""/>
    <f:field ref="UVEKCFG_15_1700_TelNr_Other" par="" text=""/>
    <f:field ref="UVEKCFG_15_1700_TelNr_Fax" par="" text=""/>
    <f:field ref="UVEKCFG_15_1700_EMail1" par="" text=""/>
    <f:field ref="UVEKCFG_15_1700_EMail2" par="" text=""/>
    <f:field ref="UVEKCFG_15_1700_EMail3" par="" text=""/>
    <f:field ref="UVEKCFG_15_1700_UID" par="" text=""/>
    <f:field ref="UVEKCFG_15_1700_Klassifizierung" par="" text=""/>
    <f:field ref="UVEKCFG_15_1700_Gruendungsjahr" par="" text=""/>
    <f:field ref="UVEKCFG_15_1700_Versandart" par="" text="Courrier B"/>
    <f:field ref="UVEKCFG_15_1700_Versandvermek" par="" text=""/>
    <f:field ref="UVEKCFG_15_1700_Kurzbezeichnung" par="" text=""/>
    <f:field ref="UVEKCFG_15_1700_Strasse2" par="" text=""/>
    <f:field ref="UVEKCFG_15_1700_Hausnummer_Zusatz" par="" text=""/>
    <f:field ref="UVEKCFG_15_1700_Land" par="" text=""/>
    <f:field ref="UVEKCFG_15_1700_Serienbrieffeld_1" par="" text=""/>
    <f:field ref="UVEKCFG_15_1700_Serienbrieffeld_2" par="" text=""/>
    <f:field ref="UVEKCFG_15_1700_Serienbrieffeld_3" par="" text=""/>
    <f:field ref="UVEKCFG_15_1700_Serienbrieffeld_4" par="" text=""/>
    <f:field ref="UVEKCFG_15_1700_Serienbrieffeld_5" par="" text=""/>
    <f:field ref="UVEKCFG_15_1700_Adresszeile_1" par="" text=""/>
    <f:field ref="UVEKCFG_15_1700_Adresszeile_2" par="" text=""/>
    <f:field ref="UVEKCFG_15_1700_Adresszeile_3" par="" text=""/>
    <f:field ref="UVEKCFG_15_1700_Adresszeile_4" par="" text=""/>
    <f:field ref="UVEKCFG_15_1700_Adresszeile_5" par="" text=""/>
    <f:field ref="UVEKCFG_15_1700_Adresszeile_6" par="" text=""/>
    <f:field ref="UVEKCFG_15_1700_Adresszeile_7" par="" text=""/>
    <f:field ref="UVEKCFG_15_1700_Adresszeile_8" par="" text=""/>
    <f:field ref="UVEKCFG_15_1700_Adresszeile_9" par="" text=""/>
    <f:field ref="UVEKCFG_15_1700_Adresszeile_10" par="" text=""/>
    <f:field ref="BAVCFG_15_1700_Adresse1" par="" edit="true" text=""/>
    <f:field ref="BAVCFG_15_1700_Firma" par="" text=""/>
    <f:field ref="BAVCFG_15_1700_ZustellungAm" par="" text=""/>
    <f:field ref="BAVCFG_15_1700_ForeignNumber" par="" text=""/>
    <f:field ref="BAVCFG_15_1700_AnredePartner" par="" edit="true" text=""/>
    <f:field ref="BAVCFG_15_1700_Anrede_Adresse" par="" edit="true" text=""/>
    <f:field ref="BAVCFG_15_1700_Zusatzzeile1" par="" edit="true" text=""/>
    <f:field ref="BAVCFG_15_1700_Zusatzzeile2" par="" edit="true" text=""/>
    <f:field ref="BAVCFG_15_1700_Strasse2" par="" edit="true" text=""/>
    <f:field ref="BAVCFG_15_1700_Firma_Kurz" par="" text=""/>
    <f:field ref="BAVCFG_15_1700_Posfach" par="" text=""/>
    <f:field ref="BAVCFG_15_1700_Vorname_AP" par="" text=""/>
    <f:field ref="BAVCFG_15_1700_Nachname_AP" par="" text=""/>
    <f:field ref="BAVCFG_15_1700_Adresse1_AP" par="" text=""/>
    <f:field ref="BAVCFG_15_1700_Strasse_AP" par="" text=""/>
    <f:field ref="BAVCFG_15_1700_Postleitzahl_AP" par="" text=""/>
    <f:field ref="BAVCFG_15_1700_Ort_AP" par="" text=""/>
    <f:field ref="BAVCFG_15_1700_EMail_AP" par="" text=""/>
    <f:field ref="BAVCFG_15_1700_Firma_AP" par="" text=""/>
    <f:field ref="BAVCFG_15_1700_AnredePartner_AP" par="" text=""/>
    <f:field ref="BAVCFG_15_1700_Titel_AP" par="" text=""/>
    <f:field ref="BAVCFG_15_1700_Fax_AP" par="" text=""/>
    <f:field ref="BAVCFG_15_1700_Anrede_Adresse_AP" par="" text=""/>
    <f:field ref="BAVCFG_15_1700_Zusatzzeile1_AP" par="" text=""/>
    <f:field ref="BAVCFG_15_1700_Zusatzzeile2_AP" par="" text=""/>
    <f:field ref="BAVCFG_15_1700_Strasse2_AP" par="" text=""/>
    <f:field ref="BAVCFG_15_1700_FirmaKurz_AP" par="" text=""/>
    <f:field ref="BAVCFG_15_1700_Posfach_AP" par="" text=""/>
  </f:record>
  <f:display par="" text="...">
    <f:field ref="CHPRECONFIG_1_1001_Objektname" text="Classe d'objets"/>
    <f:field ref="objcreatedat" text="Créé le/à"/>
    <f:field ref="objcreatedby" text="Créé par"/>
    <f:field ref="objchangedby" text="Dernière modification apportée par"/>
    <f:field ref="objmodifiedat" text="Dernière modification le/à"/>
    <f:field ref="objname" text="Nom"/>
    <f:field ref="CCAPRECONFIG_15_1001_Objektname" text="Nom d'objet"/>
    <f:field ref="objsubject" text="Subject (single-line)"/>
    <f:field ref="FSCFOLIO_1_1001_FieldCurrentUser" text="Utilisateur actuel"/>
  </f:display>
  <f:display par="" text="&gt; Destinataires">
    <f:field ref="UVEKCFG_15_1700_Personal" text=""/>
    <f:field ref="UVEKCFG_15_1700_Geschlecht" text=""/>
    <f:field ref="UVEKCFG_15_1700_GebDatum" text=""/>
    <f:field ref="UVEKCFG_15_1700_Beruf" text=""/>
    <f:field ref="UVEKCFG_15_1700_Familienstand" text=""/>
    <f:field ref="UVEKCFG_15_1700_Muttersprache" text=""/>
    <f:field ref="UVEKCFG_15_1700_Geboren_in" text=""/>
    <f:field ref="UVEKCFG_15_1700_Briefanrede" text=""/>
    <f:field ref="UVEKCFG_15_1700_Kommunikationssprache" text=""/>
    <f:field ref="UVEKCFG_15_1700_Webseite" text=""/>
    <f:field ref="UVEKCFG_15_1700_TelNr_Business" text=""/>
    <f:field ref="UVEKCFG_15_1700_TelNr_Private" text=""/>
    <f:field ref="UVEKCFG_15_1700_TelNr_Mobile" text=""/>
    <f:field ref="UVEKCFG_15_1700_TelNr_Other" text=""/>
    <f:field ref="UVEKCFG_15_1700_TelNr_Fax" text=""/>
    <f:field ref="UVEKCFG_15_1700_EMail1" text=""/>
    <f:field ref="UVEKCFG_15_1700_EMail2" text=""/>
    <f:field ref="UVEKCFG_15_1700_EMail3" text=""/>
    <f:field ref="UVEKCFG_15_1700_UID" text=""/>
    <f:field ref="UVEKCFG_15_1700_Klassifizierung" text=""/>
    <f:field ref="UVEKCFG_15_1700_Gruendungsjahr" text=""/>
    <f:field ref="UVEKCFG_15_1700_Versandart" text=""/>
    <f:field ref="UVEKCFG_15_1700_Versandvermek" text=""/>
    <f:field ref="UVEKCFG_15_1700_Kurzbezeichnung" text=""/>
    <f:field ref="UVEKCFG_15_1700_Strasse2" text=""/>
    <f:field ref="UVEKCFG_15_1700_Hausnummer_Zusatz" text=""/>
    <f:field ref="UVEKCFG_15_1700_Land" text=""/>
    <f:field ref="UVEKCFG_15_1700_Serienbrieffeld_1" text=""/>
    <f:field ref="UVEKCFG_15_1700_Serienbrieffeld_2" text=""/>
    <f:field ref="UVEKCFG_15_1700_Serienbrieffeld_3" text=""/>
    <f:field ref="UVEKCFG_15_1700_Serienbrieffeld_4" text=""/>
    <f:field ref="UVEKCFG_15_1700_Serienbrieffeld_5" text=""/>
    <f:field ref="UVEKCFG_15_1700_Adresszeile_1" text=""/>
    <f:field ref="UVEKCFG_15_1700_Adresszeile_2" text=""/>
    <f:field ref="UVEKCFG_15_1700_Adresszeile_3" text=""/>
    <f:field ref="UVEKCFG_15_1700_Adresszeile_4" text=""/>
    <f:field ref="UVEKCFG_15_1700_Adresszeile_5" text=""/>
    <f:field ref="UVEKCFG_15_1700_Adresszeile_6" text=""/>
    <f:field ref="UVEKCFG_15_1700_Adresszeile_7" text=""/>
    <f:field ref="UVEKCFG_15_1700_Adresszeile_8" text=""/>
    <f:field ref="UVEKCFG_15_1700_Adresszeile_9" text=""/>
    <f:field ref="UVEKCFG_15_1700_Adresszeile_10" text=""/>
    <f:field ref="BAVCFG_15_1700_AnredePartner" text=""/>
    <f:field ref="CCAPRECONFIG_15_1001_zH" text="à l'att. de"/>
    <f:field ref="CCAPRECONFIG_15_1001_Adresse" text="Adresse"/>
    <f:field ref="CHPRECONFIG_1_1001_EMailAdresse" text="Adresse e-mail"/>
    <f:field ref="CCAPRECONFIG_15_1001_Postalische_Adresse" text="Adresse postale"/>
    <f:field ref="BAVCFG_15_1700_Adresse1" text="Adresse1"/>
    <f:field ref="BAVCFG_15_1700_Adresse1_AP" text="Adresse1_AP"/>
    <f:field ref="BAVCFG_15_1700_Anrede_Adresse" text="Anrede Adresse"/>
    <f:field ref="BAVCFG_15_1700_Anrede_Adresse_AP" text="Anrede Adresse_AP"/>
    <f:field ref="CCAPRECONFIG_15_1001_Anrede_Briefkopf" text="Anrede_Briefkopf"/>
    <f:field ref="BAVCFG_15_1700_AnredePartner_AP" text="AnredePartner_AP"/>
    <f:field ref="CCAPRECONFIG_15_1001_Berufstitel" text="Berufstitel"/>
    <f:field ref="CCAPRECONFIG_15_1001_Postfach" text="Case postale"/>
    <f:field ref="CCAPRECONFIG_15_1001_Postleitzahl" text="Code postal"/>
    <f:field ref="CCAPRECONFIG_15_1001_Organisationskurzname" text="Diminutif de l'organisation"/>
    <f:field ref="CCAPRECONFIG_15_1001_Email" text="E-Mail"/>
    <f:field ref="BAVCFG_15_1700_EMail_AP" text="E-Mail_AP"/>
    <f:field ref="CCAPRECONFIG_15_1001_Stiege" text="Escalier"/>
    <f:field ref="CCAPRECONFIG_15_1001_Fax" text="Fax"/>
    <f:field ref="BAVCFG_15_1700_Fax_AP" text="Fax_AP"/>
    <f:field ref="BAVCFG_15_1700_Firma" text="Firma"/>
    <f:field ref="BAVCFG_15_1700_Firma_Kurz" text="Firma Kurz"/>
    <f:field ref="BAVCFG_15_1700_FirmaKurz_AP" text="Firma Kurz_AP"/>
    <f:field ref="BAVCFG_15_1700_Firma_AP" text="Firma_AP"/>
    <f:field ref="CCAPRECONFIG_15_1001_Firmenbuchnummer" text="Firmenbuchnummer"/>
    <f:field ref="CHPRECONFIG_1_1001_Anrede" text="Formule d'appel"/>
    <f:field ref="CCAPRECONFIG_15_1001_Anrede" text="Formule d'appel"/>
    <f:field ref="BAVCFG_15_1700_ForeignNumber" text="Fremdaktenzeichen"/>
    <f:field ref="CCAPRECONFIG_15_1001_Funktionsbezeichnung" text="Funktionsbezeichnung"/>
    <f:field ref="CCAPRECONFIG_15_1001_Geburtsdatum" text="Geburtsdatum"/>
    <f:field ref="CCAPRECONFIG_15_1001_Geschlecht_Anrede" text="Geschlecht_Anrede"/>
    <f:field ref="CCAPRECONFIG_15_1001_Nachgestellter_Titel" text="Intitulé du poste"/>
    <f:field ref="CCAPRECONFIG_15_1001_Kategorie" text="Kategorie"/>
    <f:field ref="CHPRECONFIG_1_1001_Ort" text="Localité"/>
    <f:field ref="CCAPRECONFIG_15_1001_Ort" text="Localité"/>
    <f:field ref="BAVCFG_15_1700_Nachname_AP" text="Nachname_AP"/>
    <f:field ref="CCAPRECONFIG_15_1001_Nachname" text="Nom"/>
    <f:field ref="CHPRECONFIG_1_1001_Nachname" text="Nom"/>
    <f:field ref="CCAPRECONFIG_15_1001_Organisationsname" text="Nom de l'organisation"/>
    <f:field ref="CCAPRECONFIG_15_1001_Name_Zeile_2" text="Nom_Ligne_2"/>
    <f:field ref="CCAPRECONFIG_15_1001_Name_Zeile_3" text="Nom_Ligne_3"/>
    <f:field ref="CHPRECONFIG_1_1001_Postleitzahl" text="NPA"/>
    <f:field ref="CCAPRECONFIG_15_1001_Hausnummer" text="Numéro"/>
    <f:field ref="BAVCFG_15_1700_Ort_AP" text="Ort_AP"/>
    <f:field ref="CCAPRECONFIG_15_1001_Land" text="Pays"/>
    <f:field ref="CCAPRECONFIG_15_1001_Tuer" text="Porte"/>
    <f:field ref="BAVCFG_15_1700_Posfach" text="Posfach"/>
    <f:field ref="BAVCFG_15_1700_Posfach_AP" text="Posfach_AP"/>
    <f:field ref="BAVCFG_15_1700_Postleitzahl_AP" text="Postleitzahl_AP"/>
    <f:field ref="CCAPRECONFIG_15_1001_Vorname" text="Prénom"/>
    <f:field ref="CHPRECONFIG_1_1001_Vorname" text="Prénom"/>
    <f:field ref="CCAPRECONFIG_15_1001_Rechtsform" text="Rechtsform"/>
    <f:field ref="CCAPRECONFIG_15_1001_Abschriftsbemerkung" text="Remarque de l'expéditeur"/>
    <f:field ref="CHPRECONFIG_1_1001_Strasse" text="Rue"/>
    <f:field ref="CCAPRECONFIG_15_1001_Strasse" text="Rue"/>
    <f:field ref="CCAPRECONFIG_15_1001_Geschlecht" text="Sexe"/>
    <f:field ref="CCAPRECONFIG_15_1001_Sozialversicherungsnummer" text="Sozialversicherungsnummer"/>
    <f:field ref="CCAPRECONFIG_15_1001_Stock" text="Stock"/>
    <f:field ref="BAVCFG_15_1700_Strasse2" text="Strasse2"/>
    <f:field ref="BAVCFG_15_1700_Strasse2_AP" text="Strasse2_AP"/>
    <f:field ref="BAVCFG_15_1700_Strasse_AP" text="Strasse_AP"/>
    <f:field ref="CCAPRECONFIG_15_1001_Telefon" text="Telefon"/>
    <f:field ref="BAVCFG_15_1700_Titel_AP" text="Titel_AP"/>
    <f:field ref="CCAPRECONFIG_15_1001_Titel" text="Titre"/>
    <f:field ref="CHPRECONFIG_1_1001_Titel" text="Titre"/>
    <f:field ref="CCAPRECONFIG_15_1001_Versandart" text="Type d'envoi"/>
    <f:field ref="BAVCFG_15_1700_Vorname_AP" text="Vorname_AP"/>
    <f:field ref="CCAPRECONFIG_15_1001_Ziel" text="Ziel"/>
    <f:field ref="BAVCFG_15_1700_Zusatzzeile1" text="Zusatzzeile1"/>
    <f:field ref="BAVCFG_15_1700_Zusatzzeile1_AP" text="Zusatzzeile1_AP"/>
    <f:field ref="BAVCFG_15_1700_Zusatzzeile2" text="Zusatzzeile2"/>
    <f:field ref="BAVCFG_15_1700_Zusatzzeile2_AP" text="Zusatzzeile2_AP"/>
    <f:field ref="BAVCFG_15_1700_ZustellungAm" text="ZustellungAm"/>
  </f:display>
  <f:display par="" text="Publipostage">
    <f:field ref="doc_FSCFOLIO_1_1001_FieldDocumentNumber" text="Numéro de document"/>
    <f:field ref="doc_FSCFOLIO_1_1001_FieldSubject" text="Objet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901</Words>
  <Application>Microsoft Office PowerPoint</Application>
  <PresentationFormat>Breitbild</PresentationFormat>
  <Paragraphs>250</Paragraphs>
  <Slides>26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1" baseType="lpstr">
      <vt:lpstr>Wingdings</vt:lpstr>
      <vt:lpstr>Arial Black</vt:lpstr>
      <vt:lpstr>Calibri</vt:lpstr>
      <vt:lpstr>Arial</vt:lpstr>
      <vt:lpstr>BFE-Praesentation</vt:lpstr>
      <vt:lpstr>energiestrategie 2050 vor der schlussabstimmung</vt:lpstr>
      <vt:lpstr>inhalt</vt:lpstr>
      <vt:lpstr>Warum braucht es eine Energiestrategie 2050?</vt:lpstr>
      <vt:lpstr>Energiestrategie 2050: Stossrichtungen</vt:lpstr>
      <vt:lpstr>Energiestrategie 2050 wo stehen wir?</vt:lpstr>
      <vt:lpstr>Energiestrategie 2050 was läuft bereits?</vt:lpstr>
      <vt:lpstr>erstes massnahmenpaket drei stossrichtungen</vt:lpstr>
      <vt:lpstr>Erstes Massnahmenpaket Energieeffizienz: Ziele/Richtwerte</vt:lpstr>
      <vt:lpstr>Erstes Massnahmenpaket Erneuerbare Energien: Ziele/Richtwerte</vt:lpstr>
      <vt:lpstr>Erstes Massnahmenpaket netzzuschlag</vt:lpstr>
      <vt:lpstr>Erstes Massnahmenpaket netzzuschlag – Verwendung </vt:lpstr>
      <vt:lpstr>Erstes Massnahmenpaket netzzuschlag – Rückerstattung </vt:lpstr>
      <vt:lpstr>Erstes Massnahmenpaket fördersystem – Direktvermarktung </vt:lpstr>
      <vt:lpstr>Erstes Massnahmenpaket Befristung Förderung</vt:lpstr>
      <vt:lpstr>Erstes Massnahmenpaket grosswasserkraft</vt:lpstr>
      <vt:lpstr>Erstes Massnahmenpaket kleinwasserkraft </vt:lpstr>
      <vt:lpstr>Erstes Massnahmenpaket nationales Interesse</vt:lpstr>
      <vt:lpstr>Erstes Massnahmenpaket bewilligungsverfahren</vt:lpstr>
      <vt:lpstr>Erstes Massnahmenpaket Gebäudeprogramm</vt:lpstr>
      <vt:lpstr>Erstes Massnahmenpaket steueranreize zu Gebäudesanierungen</vt:lpstr>
      <vt:lpstr>Erstes Massnahmenpaket Mobilität</vt:lpstr>
      <vt:lpstr>Erstes Massnahmenpaket smart metering</vt:lpstr>
      <vt:lpstr>Erstes Massnahmenpaket Kernenergie – Atomausstieg </vt:lpstr>
      <vt:lpstr>Erstes Massnahmenpaket: wie geht es weiter?</vt:lpstr>
      <vt:lpstr>Erstes Massnahmenpaket: wie geht es weiter?</vt:lpstr>
      <vt:lpstr>Weitere Informationen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Meier Eveline BFE</dc:creator>
  <cp:lastModifiedBy>Dominik Währy</cp:lastModifiedBy>
  <cp:revision>333</cp:revision>
  <cp:lastPrinted>2016-09-05T08:14:30Z</cp:lastPrinted>
  <dcterms:created xsi:type="dcterms:W3CDTF">2015-12-01T12:43:27Z</dcterms:created>
  <dcterms:modified xsi:type="dcterms:W3CDTF">2016-09-23T12:16:49Z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UVEKCFG@15.1700:Function">
    <vt:lpwstr/>
  </property>
  <property fmtid="{D5CDD505-2E9C-101B-9397-08002B2CF9AE}" pid="3" name="FSC#UVEKCFG@15.1700:FileRespOrg">
    <vt:lpwstr>Communication</vt:lpwstr>
  </property>
  <property fmtid="{D5CDD505-2E9C-101B-9397-08002B2CF9AE}" pid="4" name="FSC#UVEKCFG@15.1700:DefaultGroupFileResponsible">
    <vt:lpwstr/>
  </property>
  <property fmtid="{D5CDD505-2E9C-101B-9397-08002B2CF9AE}" pid="5" name="FSC#UVEKCFG@15.1700:FileRespFunction">
    <vt:lpwstr/>
  </property>
  <property fmtid="{D5CDD505-2E9C-101B-9397-08002B2CF9AE}" pid="6" name="FSC#UVEKCFG@15.1700:AssignedClassification">
    <vt:lpwstr/>
  </property>
  <property fmtid="{D5CDD505-2E9C-101B-9397-08002B2CF9AE}" pid="7" name="FSC#UVEKCFG@15.1700:AssignedClassificationCode">
    <vt:lpwstr/>
  </property>
  <property fmtid="{D5CDD505-2E9C-101B-9397-08002B2CF9AE}" pid="8" name="FSC#UVEKCFG@15.1700:FileResponsible">
    <vt:lpwstr/>
  </property>
  <property fmtid="{D5CDD505-2E9C-101B-9397-08002B2CF9AE}" pid="9" name="FSC#UVEKCFG@15.1700:FileResponsibleTel">
    <vt:lpwstr/>
  </property>
  <property fmtid="{D5CDD505-2E9C-101B-9397-08002B2CF9AE}" pid="10" name="FSC#UVEKCFG@15.1700:FileResponsibleEmail">
    <vt:lpwstr/>
  </property>
  <property fmtid="{D5CDD505-2E9C-101B-9397-08002B2CF9AE}" pid="11" name="FSC#UVEKCFG@15.1700:FileResponsibleFax">
    <vt:lpwstr/>
  </property>
  <property fmtid="{D5CDD505-2E9C-101B-9397-08002B2CF9AE}" pid="12" name="FSC#UVEKCFG@15.1700:FileResponsibleAddress">
    <vt:lpwstr/>
  </property>
  <property fmtid="{D5CDD505-2E9C-101B-9397-08002B2CF9AE}" pid="13" name="FSC#UVEKCFG@15.1700:FileResponsibleStreet">
    <vt:lpwstr/>
  </property>
  <property fmtid="{D5CDD505-2E9C-101B-9397-08002B2CF9AE}" pid="14" name="FSC#UVEKCFG@15.1700:FileResponsiblezipcode">
    <vt:lpwstr/>
  </property>
  <property fmtid="{D5CDD505-2E9C-101B-9397-08002B2CF9AE}" pid="15" name="FSC#UVEKCFG@15.1700:FileResponsiblecity">
    <vt:lpwstr/>
  </property>
  <property fmtid="{D5CDD505-2E9C-101B-9397-08002B2CF9AE}" pid="16" name="FSC#UVEKCFG@15.1700:FileResponsibleAbbreviation">
    <vt:lpwstr/>
  </property>
  <property fmtid="{D5CDD505-2E9C-101B-9397-08002B2CF9AE}" pid="17" name="FSC#UVEKCFG@15.1700:FileRespOrgHome">
    <vt:lpwstr>Mühlestrasse 4, 3003 Bern</vt:lpwstr>
  </property>
  <property fmtid="{D5CDD505-2E9C-101B-9397-08002B2CF9AE}" pid="18" name="FSC#UVEKCFG@15.1700:CurrUserAbbreviation">
    <vt:lpwstr>luf</vt:lpwstr>
  </property>
  <property fmtid="{D5CDD505-2E9C-101B-9397-08002B2CF9AE}" pid="19" name="FSC#UVEKCFG@15.1700:CategoryReference">
    <vt:lpwstr>053.62</vt:lpwstr>
  </property>
  <property fmtid="{D5CDD505-2E9C-101B-9397-08002B2CF9AE}" pid="20" name="FSC#UVEKCFG@15.1700:cooAddress">
    <vt:lpwstr>COO.2207.110.2.1163302</vt:lpwstr>
  </property>
  <property fmtid="{D5CDD505-2E9C-101B-9397-08002B2CF9AE}" pid="21" name="FSC#UVEKCFG@15.1700:sleeveFileReference">
    <vt:lpwstr/>
  </property>
  <property fmtid="{D5CDD505-2E9C-101B-9397-08002B2CF9AE}" pid="22" name="FSC#UVEKCFG@15.1700:BureauName">
    <vt:lpwstr/>
  </property>
  <property fmtid="{D5CDD505-2E9C-101B-9397-08002B2CF9AE}" pid="23" name="FSC#UVEKCFG@15.1700:BureauShortName">
    <vt:lpwstr>BFE</vt:lpwstr>
  </property>
  <property fmtid="{D5CDD505-2E9C-101B-9397-08002B2CF9AE}" pid="24" name="FSC#UVEKCFG@15.1700:BureauWebsite">
    <vt:lpwstr/>
  </property>
  <property fmtid="{D5CDD505-2E9C-101B-9397-08002B2CF9AE}" pid="25" name="FSC#UVEKCFG@15.1700:SubFileTitle">
    <vt:lpwstr>2016.09.06_ES2050_Mediengespräch_D</vt:lpwstr>
  </property>
  <property fmtid="{D5CDD505-2E9C-101B-9397-08002B2CF9AE}" pid="26" name="FSC#UVEKCFG@15.1700:ForeignNumber">
    <vt:lpwstr/>
  </property>
  <property fmtid="{D5CDD505-2E9C-101B-9397-08002B2CF9AE}" pid="27" name="FSC#UVEKCFG@15.1700:Amtstitel">
    <vt:lpwstr/>
  </property>
  <property fmtid="{D5CDD505-2E9C-101B-9397-08002B2CF9AE}" pid="28" name="FSC#UVEKCFG@15.1700:ZusendungAm">
    <vt:lpwstr/>
  </property>
  <property fmtid="{D5CDD505-2E9C-101B-9397-08002B2CF9AE}" pid="29" name="FSC#UVEKCFG@15.1700:SignerLeft">
    <vt:lpwstr/>
  </property>
  <property fmtid="{D5CDD505-2E9C-101B-9397-08002B2CF9AE}" pid="30" name="FSC#UVEKCFG@15.1700:SignerRight">
    <vt:lpwstr/>
  </property>
  <property fmtid="{D5CDD505-2E9C-101B-9397-08002B2CF9AE}" pid="31" name="FSC#UVEKCFG@15.1700:SignerLeftJobTitle">
    <vt:lpwstr/>
  </property>
  <property fmtid="{D5CDD505-2E9C-101B-9397-08002B2CF9AE}" pid="32" name="FSC#UVEKCFG@15.1700:SignerRightJobTitle">
    <vt:lpwstr/>
  </property>
  <property fmtid="{D5CDD505-2E9C-101B-9397-08002B2CF9AE}" pid="33" name="FSC#UVEKCFG@15.1700:SignerLeftFunction">
    <vt:lpwstr/>
  </property>
  <property fmtid="{D5CDD505-2E9C-101B-9397-08002B2CF9AE}" pid="34" name="FSC#UVEKCFG@15.1700:SignerRightFunction">
    <vt:lpwstr/>
  </property>
  <property fmtid="{D5CDD505-2E9C-101B-9397-08002B2CF9AE}" pid="35" name="FSC#UVEKCFG@15.1700:SignerLeftUserRoleGroup">
    <vt:lpwstr/>
  </property>
  <property fmtid="{D5CDD505-2E9C-101B-9397-08002B2CF9AE}" pid="36" name="FSC#UVEKCFG@15.1700:SignerRightUserRoleGroup">
    <vt:lpwstr/>
  </property>
  <property fmtid="{D5CDD505-2E9C-101B-9397-08002B2CF9AE}" pid="37" name="FSC#COOELAK@1.1001:Subject">
    <vt:lpwstr/>
  </property>
  <property fmtid="{D5CDD505-2E9C-101B-9397-08002B2CF9AE}" pid="38" name="FSC#COOELAK@1.1001:FileReference">
    <vt:lpwstr>053.62-00003</vt:lpwstr>
  </property>
  <property fmtid="{D5CDD505-2E9C-101B-9397-08002B2CF9AE}" pid="39" name="FSC#COOELAK@1.1001:FileRefYear">
    <vt:lpwstr>2013</vt:lpwstr>
  </property>
  <property fmtid="{D5CDD505-2E9C-101B-9397-08002B2CF9AE}" pid="40" name="FSC#COOELAK@1.1001:FileRefOrdinal">
    <vt:lpwstr>3</vt:lpwstr>
  </property>
  <property fmtid="{D5CDD505-2E9C-101B-9397-08002B2CF9AE}" pid="41" name="FSC#COOELAK@1.1001:FileRefOU">
    <vt:lpwstr>KO</vt:lpwstr>
  </property>
  <property fmtid="{D5CDD505-2E9C-101B-9397-08002B2CF9AE}" pid="42" name="FSC#COOELAK@1.1001:Organization">
    <vt:lpwstr/>
  </property>
  <property fmtid="{D5CDD505-2E9C-101B-9397-08002B2CF9AE}" pid="43" name="FSC#COOELAK@1.1001:Owner">
    <vt:lpwstr>Häusler Nico</vt:lpwstr>
  </property>
  <property fmtid="{D5CDD505-2E9C-101B-9397-08002B2CF9AE}" pid="44" name="FSC#COOELAK@1.1001:OwnerExtension">
    <vt:lpwstr>+41 58 462 48 26</vt:lpwstr>
  </property>
  <property fmtid="{D5CDD505-2E9C-101B-9397-08002B2CF9AE}" pid="45" name="FSC#COOELAK@1.1001:OwnerFaxExtension">
    <vt:lpwstr>+41 58 463 25 00</vt:lpwstr>
  </property>
  <property fmtid="{D5CDD505-2E9C-101B-9397-08002B2CF9AE}" pid="46" name="FSC#COOELAK@1.1001:DispatchedBy">
    <vt:lpwstr/>
  </property>
  <property fmtid="{D5CDD505-2E9C-101B-9397-08002B2CF9AE}" pid="47" name="FSC#COOELAK@1.1001:DispatchedAt">
    <vt:lpwstr/>
  </property>
  <property fmtid="{D5CDD505-2E9C-101B-9397-08002B2CF9AE}" pid="48" name="FSC#COOELAK@1.1001:ApprovedBy">
    <vt:lpwstr/>
  </property>
  <property fmtid="{D5CDD505-2E9C-101B-9397-08002B2CF9AE}" pid="49" name="FSC#COOELAK@1.1001:ApprovedAt">
    <vt:lpwstr/>
  </property>
  <property fmtid="{D5CDD505-2E9C-101B-9397-08002B2CF9AE}" pid="50" name="FSC#COOELAK@1.1001:Department">
    <vt:lpwstr>Affaires du Conseil fédéral et affaires parlementaires (BFE)</vt:lpwstr>
  </property>
  <property fmtid="{D5CDD505-2E9C-101B-9397-08002B2CF9AE}" pid="51" name="FSC#COOELAK@1.1001:CreatedAt">
    <vt:lpwstr>01.09.2016</vt:lpwstr>
  </property>
  <property fmtid="{D5CDD505-2E9C-101B-9397-08002B2CF9AE}" pid="52" name="FSC#COOELAK@1.1001:OU">
    <vt:lpwstr>Communication (BFE)</vt:lpwstr>
  </property>
  <property fmtid="{D5CDD505-2E9C-101B-9397-08002B2CF9AE}" pid="53" name="FSC#COOELAK@1.1001:Priority">
    <vt:lpwstr> ()</vt:lpwstr>
  </property>
  <property fmtid="{D5CDD505-2E9C-101B-9397-08002B2CF9AE}" pid="54" name="FSC#COOELAK@1.1001:ObjBarCode">
    <vt:lpwstr>*COO.2207.110.2.1163302*</vt:lpwstr>
  </property>
  <property fmtid="{D5CDD505-2E9C-101B-9397-08002B2CF9AE}" pid="55" name="FSC#COOELAK@1.1001:RefBarCode">
    <vt:lpwstr>*COO.2207.110.2.1163303*</vt:lpwstr>
  </property>
  <property fmtid="{D5CDD505-2E9C-101B-9397-08002B2CF9AE}" pid="56" name="FSC#COOELAK@1.1001:FileRefBarCode">
    <vt:lpwstr>*053.62-00003*</vt:lpwstr>
  </property>
  <property fmtid="{D5CDD505-2E9C-101B-9397-08002B2CF9AE}" pid="57" name="FSC#COOELAK@1.1001:ExternalRef">
    <vt:lpwstr/>
  </property>
  <property fmtid="{D5CDD505-2E9C-101B-9397-08002B2CF9AE}" pid="58" name="FSC#COOELAK@1.1001:IncomingNumber">
    <vt:lpwstr/>
  </property>
  <property fmtid="{D5CDD505-2E9C-101B-9397-08002B2CF9AE}" pid="59" name="FSC#COOELAK@1.1001:IncomingSubject">
    <vt:lpwstr/>
  </property>
  <property fmtid="{D5CDD505-2E9C-101B-9397-08002B2CF9AE}" pid="60" name="FSC#COOELAK@1.1001:ProcessResponsible">
    <vt:lpwstr/>
  </property>
  <property fmtid="{D5CDD505-2E9C-101B-9397-08002B2CF9AE}" pid="61" name="FSC#COOELAK@1.1001:ProcessResponsiblePhone">
    <vt:lpwstr/>
  </property>
  <property fmtid="{D5CDD505-2E9C-101B-9397-08002B2CF9AE}" pid="62" name="FSC#COOELAK@1.1001:ProcessResponsibleMail">
    <vt:lpwstr/>
  </property>
  <property fmtid="{D5CDD505-2E9C-101B-9397-08002B2CF9AE}" pid="63" name="FSC#COOELAK@1.1001:ProcessResponsibleFax">
    <vt:lpwstr/>
  </property>
  <property fmtid="{D5CDD505-2E9C-101B-9397-08002B2CF9AE}" pid="64" name="FSC#COOELAK@1.1001:ApproverFirstName">
    <vt:lpwstr/>
  </property>
  <property fmtid="{D5CDD505-2E9C-101B-9397-08002B2CF9AE}" pid="65" name="FSC#COOELAK@1.1001:ApproverSurName">
    <vt:lpwstr/>
  </property>
  <property fmtid="{D5CDD505-2E9C-101B-9397-08002B2CF9AE}" pid="66" name="FSC#COOELAK@1.1001:ApproverTitle">
    <vt:lpwstr/>
  </property>
  <property fmtid="{D5CDD505-2E9C-101B-9397-08002B2CF9AE}" pid="67" name="FSC#COOELAK@1.1001:ExternalDate">
    <vt:lpwstr/>
  </property>
  <property fmtid="{D5CDD505-2E9C-101B-9397-08002B2CF9AE}" pid="68" name="FSC#COOELAK@1.1001:SettlementApprovedAt">
    <vt:lpwstr/>
  </property>
  <property fmtid="{D5CDD505-2E9C-101B-9397-08002B2CF9AE}" pid="69" name="FSC#COOELAK@1.1001:BaseNumber">
    <vt:lpwstr>053.62</vt:lpwstr>
  </property>
  <property fmtid="{D5CDD505-2E9C-101B-9397-08002B2CF9AE}" pid="70" name="FSC#COOELAK@1.1001:CurrentUserRolePos">
    <vt:lpwstr>Collaborateur, -trice spécialisé(e)</vt:lpwstr>
  </property>
  <property fmtid="{D5CDD505-2E9C-101B-9397-08002B2CF9AE}" pid="71" name="FSC#COOELAK@1.1001:CurrentUserEmail">
    <vt:lpwstr>Fabien.Luethi@bfe.admin.ch</vt:lpwstr>
  </property>
  <property fmtid="{D5CDD505-2E9C-101B-9397-08002B2CF9AE}" pid="72" name="FSC#ELAKGOV@1.1001:PersonalSubjGender">
    <vt:lpwstr/>
  </property>
  <property fmtid="{D5CDD505-2E9C-101B-9397-08002B2CF9AE}" pid="73" name="FSC#ELAKGOV@1.1001:PersonalSubjFirstName">
    <vt:lpwstr/>
  </property>
  <property fmtid="{D5CDD505-2E9C-101B-9397-08002B2CF9AE}" pid="74" name="FSC#ELAKGOV@1.1001:PersonalSubjSurName">
    <vt:lpwstr/>
  </property>
  <property fmtid="{D5CDD505-2E9C-101B-9397-08002B2CF9AE}" pid="75" name="FSC#ELAKGOV@1.1001:PersonalSubjSalutation">
    <vt:lpwstr/>
  </property>
  <property fmtid="{D5CDD505-2E9C-101B-9397-08002B2CF9AE}" pid="76" name="FSC#ELAKGOV@1.1001:PersonalSubjAddress">
    <vt:lpwstr/>
  </property>
  <property fmtid="{D5CDD505-2E9C-101B-9397-08002B2CF9AE}" pid="77" name="FSC#ATSTATECFG@1.1001:Office">
    <vt:lpwstr/>
  </property>
  <property fmtid="{D5CDD505-2E9C-101B-9397-08002B2CF9AE}" pid="78" name="FSC#ATSTATECFG@1.1001:Agent">
    <vt:lpwstr/>
  </property>
  <property fmtid="{D5CDD505-2E9C-101B-9397-08002B2CF9AE}" pid="79" name="FSC#ATSTATECFG@1.1001:AgentPhone">
    <vt:lpwstr/>
  </property>
  <property fmtid="{D5CDD505-2E9C-101B-9397-08002B2CF9AE}" pid="80" name="FSC#ATSTATECFG@1.1001:DepartmentFax">
    <vt:lpwstr/>
  </property>
  <property fmtid="{D5CDD505-2E9C-101B-9397-08002B2CF9AE}" pid="81" name="FSC#ATSTATECFG@1.1001:DepartmentEmail">
    <vt:lpwstr/>
  </property>
  <property fmtid="{D5CDD505-2E9C-101B-9397-08002B2CF9AE}" pid="82" name="FSC#ATSTATECFG@1.1001:SubfileDate">
    <vt:lpwstr/>
  </property>
  <property fmtid="{D5CDD505-2E9C-101B-9397-08002B2CF9AE}" pid="83" name="FSC#ATSTATECFG@1.1001:SubfileSubject">
    <vt:lpwstr>2016.09.06_ES2050_Mediengespräch_D_2016.08.31</vt:lpwstr>
  </property>
  <property fmtid="{D5CDD505-2E9C-101B-9397-08002B2CF9AE}" pid="84" name="FSC#ATSTATECFG@1.1001:DepartmentZipCode">
    <vt:lpwstr>3003</vt:lpwstr>
  </property>
  <property fmtid="{D5CDD505-2E9C-101B-9397-08002B2CF9AE}" pid="85" name="FSC#ATSTATECFG@1.1001:DepartmentCountry">
    <vt:lpwstr/>
  </property>
  <property fmtid="{D5CDD505-2E9C-101B-9397-08002B2CF9AE}" pid="86" name="FSC#ATSTATECFG@1.1001:DepartmentCity">
    <vt:lpwstr>Bern</vt:lpwstr>
  </property>
  <property fmtid="{D5CDD505-2E9C-101B-9397-08002B2CF9AE}" pid="87" name="FSC#ATSTATECFG@1.1001:DepartmentStreet">
    <vt:lpwstr>Mühlestrasse 4</vt:lpwstr>
  </property>
  <property fmtid="{D5CDD505-2E9C-101B-9397-08002B2CF9AE}" pid="88" name="FSC#ATSTATECFG@1.1001:DepartmentDVR">
    <vt:lpwstr/>
  </property>
  <property fmtid="{D5CDD505-2E9C-101B-9397-08002B2CF9AE}" pid="89" name="FSC#ATSTATECFG@1.1001:DepartmentUID">
    <vt:lpwstr/>
  </property>
  <property fmtid="{D5CDD505-2E9C-101B-9397-08002B2CF9AE}" pid="90" name="FSC#ATSTATECFG@1.1001:SubfileReference">
    <vt:lpwstr>053.62-00003/00025/00010</vt:lpwstr>
  </property>
  <property fmtid="{D5CDD505-2E9C-101B-9397-08002B2CF9AE}" pid="91" name="FSC#ATSTATECFG@1.1001:Clause">
    <vt:lpwstr/>
  </property>
  <property fmtid="{D5CDD505-2E9C-101B-9397-08002B2CF9AE}" pid="92" name="FSC#ATSTATECFG@1.1001:ApprovedSignature">
    <vt:lpwstr/>
  </property>
  <property fmtid="{D5CDD505-2E9C-101B-9397-08002B2CF9AE}" pid="93" name="FSC#ATSTATECFG@1.1001:BankAccount">
    <vt:lpwstr/>
  </property>
  <property fmtid="{D5CDD505-2E9C-101B-9397-08002B2CF9AE}" pid="94" name="FSC#ATSTATECFG@1.1001:BankAccountOwner">
    <vt:lpwstr/>
  </property>
  <property fmtid="{D5CDD505-2E9C-101B-9397-08002B2CF9AE}" pid="95" name="FSC#ATSTATECFG@1.1001:BankInstitute">
    <vt:lpwstr/>
  </property>
  <property fmtid="{D5CDD505-2E9C-101B-9397-08002B2CF9AE}" pid="96" name="FSC#ATSTATECFG@1.1001:BankAccountID">
    <vt:lpwstr/>
  </property>
  <property fmtid="{D5CDD505-2E9C-101B-9397-08002B2CF9AE}" pid="97" name="FSC#ATSTATECFG@1.1001:BankAccountIBAN">
    <vt:lpwstr/>
  </property>
  <property fmtid="{D5CDD505-2E9C-101B-9397-08002B2CF9AE}" pid="98" name="FSC#ATSTATECFG@1.1001:BankAccountBIC">
    <vt:lpwstr/>
  </property>
  <property fmtid="{D5CDD505-2E9C-101B-9397-08002B2CF9AE}" pid="99" name="FSC#ATSTATECFG@1.1001:BankName">
    <vt:lpwstr/>
  </property>
  <property fmtid="{D5CDD505-2E9C-101B-9397-08002B2CF9AE}" pid="100" name="FSC#COOSYSTEM@1.1:Container">
    <vt:lpwstr>COO.2207.110.2.1163302</vt:lpwstr>
  </property>
  <property fmtid="{D5CDD505-2E9C-101B-9397-08002B2CF9AE}" pid="101" name="FSC#FSCFOLIO@1.1001:docpropproject">
    <vt:lpwstr/>
  </property>
  <property fmtid="{D5CDD505-2E9C-101B-9397-08002B2CF9AE}" pid="102" name="FSC#UVEKCFG@15.1700:DocumentNumber">
    <vt:lpwstr>2016-09-01-0025</vt:lpwstr>
  </property>
  <property fmtid="{D5CDD505-2E9C-101B-9397-08002B2CF9AE}" pid="103" name="FSC#UVEKCFG@15.1700:AssignmentNumber">
    <vt:lpwstr/>
  </property>
  <property fmtid="{D5CDD505-2E9C-101B-9397-08002B2CF9AE}" pid="104" name="FSC#UVEKCFG@15.1700:EM_Personal">
    <vt:lpwstr/>
  </property>
  <property fmtid="{D5CDD505-2E9C-101B-9397-08002B2CF9AE}" pid="105" name="FSC#UVEKCFG@15.1700:EM_Geschlecht">
    <vt:lpwstr/>
  </property>
  <property fmtid="{D5CDD505-2E9C-101B-9397-08002B2CF9AE}" pid="106" name="FSC#UVEKCFG@15.1700:EM_GebDatum">
    <vt:lpwstr/>
  </property>
  <property fmtid="{D5CDD505-2E9C-101B-9397-08002B2CF9AE}" pid="107" name="FSC#UVEKCFG@15.1700:EM_Funktion">
    <vt:lpwstr/>
  </property>
  <property fmtid="{D5CDD505-2E9C-101B-9397-08002B2CF9AE}" pid="108" name="FSC#UVEKCFG@15.1700:EM_Beruf">
    <vt:lpwstr/>
  </property>
  <property fmtid="{D5CDD505-2E9C-101B-9397-08002B2CF9AE}" pid="109" name="FSC#UVEKCFG@15.1700:EM_SVNR">
    <vt:lpwstr/>
  </property>
  <property fmtid="{D5CDD505-2E9C-101B-9397-08002B2CF9AE}" pid="110" name="FSC#UVEKCFG@15.1700:EM_Familienstand">
    <vt:lpwstr/>
  </property>
  <property fmtid="{D5CDD505-2E9C-101B-9397-08002B2CF9AE}" pid="111" name="FSC#UVEKCFG@15.1700:EM_Muttersprache">
    <vt:lpwstr/>
  </property>
  <property fmtid="{D5CDD505-2E9C-101B-9397-08002B2CF9AE}" pid="112" name="FSC#UVEKCFG@15.1700:EM_Geboren_in">
    <vt:lpwstr/>
  </property>
  <property fmtid="{D5CDD505-2E9C-101B-9397-08002B2CF9AE}" pid="113" name="FSC#UVEKCFG@15.1700:EM_Briefanrede">
    <vt:lpwstr/>
  </property>
  <property fmtid="{D5CDD505-2E9C-101B-9397-08002B2CF9AE}" pid="114" name="FSC#UVEKCFG@15.1700:EM_Kommunikationssprache">
    <vt:lpwstr/>
  </property>
  <property fmtid="{D5CDD505-2E9C-101B-9397-08002B2CF9AE}" pid="115" name="FSC#UVEKCFG@15.1700:EM_Webseite">
    <vt:lpwstr/>
  </property>
  <property fmtid="{D5CDD505-2E9C-101B-9397-08002B2CF9AE}" pid="116" name="FSC#UVEKCFG@15.1700:EM_TelNr_Business">
    <vt:lpwstr/>
  </property>
  <property fmtid="{D5CDD505-2E9C-101B-9397-08002B2CF9AE}" pid="117" name="FSC#UVEKCFG@15.1700:EM_TelNr_Private">
    <vt:lpwstr/>
  </property>
  <property fmtid="{D5CDD505-2E9C-101B-9397-08002B2CF9AE}" pid="118" name="FSC#UVEKCFG@15.1700:EM_TelNr_Mobile">
    <vt:lpwstr/>
  </property>
  <property fmtid="{D5CDD505-2E9C-101B-9397-08002B2CF9AE}" pid="119" name="FSC#UVEKCFG@15.1700:EM_TelNr_Other">
    <vt:lpwstr/>
  </property>
  <property fmtid="{D5CDD505-2E9C-101B-9397-08002B2CF9AE}" pid="120" name="FSC#UVEKCFG@15.1700:EM_TelNr_Fax">
    <vt:lpwstr/>
  </property>
  <property fmtid="{D5CDD505-2E9C-101B-9397-08002B2CF9AE}" pid="121" name="FSC#UVEKCFG@15.1700:EM_EMail1">
    <vt:lpwstr/>
  </property>
  <property fmtid="{D5CDD505-2E9C-101B-9397-08002B2CF9AE}" pid="122" name="FSC#UVEKCFG@15.1700:EM_EMail2">
    <vt:lpwstr/>
  </property>
  <property fmtid="{D5CDD505-2E9C-101B-9397-08002B2CF9AE}" pid="123" name="FSC#UVEKCFG@15.1700:EM_EMail3">
    <vt:lpwstr/>
  </property>
  <property fmtid="{D5CDD505-2E9C-101B-9397-08002B2CF9AE}" pid="124" name="FSC#UVEKCFG@15.1700:EM_Name">
    <vt:lpwstr/>
  </property>
  <property fmtid="{D5CDD505-2E9C-101B-9397-08002B2CF9AE}" pid="125" name="FSC#UVEKCFG@15.1700:EM_UID">
    <vt:lpwstr/>
  </property>
  <property fmtid="{D5CDD505-2E9C-101B-9397-08002B2CF9AE}" pid="126" name="FSC#UVEKCFG@15.1700:EM_Rechtsform">
    <vt:lpwstr/>
  </property>
  <property fmtid="{D5CDD505-2E9C-101B-9397-08002B2CF9AE}" pid="127" name="FSC#UVEKCFG@15.1700:EM_Klassifizierung">
    <vt:lpwstr/>
  </property>
  <property fmtid="{D5CDD505-2E9C-101B-9397-08002B2CF9AE}" pid="128" name="FSC#UVEKCFG@15.1700:EM_Gruendungsjahr">
    <vt:lpwstr/>
  </property>
  <property fmtid="{D5CDD505-2E9C-101B-9397-08002B2CF9AE}" pid="129" name="FSC#UVEKCFG@15.1700:EM_Versandart">
    <vt:lpwstr>Courrier B</vt:lpwstr>
  </property>
  <property fmtid="{D5CDD505-2E9C-101B-9397-08002B2CF9AE}" pid="130" name="FSC#UVEKCFG@15.1700:EM_Versandvermek">
    <vt:lpwstr/>
  </property>
  <property fmtid="{D5CDD505-2E9C-101B-9397-08002B2CF9AE}" pid="131" name="FSC#UVEKCFG@15.1700:EM_Anrede">
    <vt:lpwstr/>
  </property>
  <property fmtid="{D5CDD505-2E9C-101B-9397-08002B2CF9AE}" pid="132" name="FSC#UVEKCFG@15.1700:EM_Titel">
    <vt:lpwstr/>
  </property>
  <property fmtid="{D5CDD505-2E9C-101B-9397-08002B2CF9AE}" pid="133" name="FSC#UVEKCFG@15.1700:EM_Nachgestellter_Titel">
    <vt:lpwstr/>
  </property>
  <property fmtid="{D5CDD505-2E9C-101B-9397-08002B2CF9AE}" pid="134" name="FSC#UVEKCFG@15.1700:EM_Vorname">
    <vt:lpwstr/>
  </property>
  <property fmtid="{D5CDD505-2E9C-101B-9397-08002B2CF9AE}" pid="135" name="FSC#UVEKCFG@15.1700:EM_Nachname">
    <vt:lpwstr/>
  </property>
  <property fmtid="{D5CDD505-2E9C-101B-9397-08002B2CF9AE}" pid="136" name="FSC#UVEKCFG@15.1700:EM_Kurzbezeichnung">
    <vt:lpwstr/>
  </property>
  <property fmtid="{D5CDD505-2E9C-101B-9397-08002B2CF9AE}" pid="137" name="FSC#UVEKCFG@15.1700:EM_Organisations_Zeile_1">
    <vt:lpwstr/>
  </property>
  <property fmtid="{D5CDD505-2E9C-101B-9397-08002B2CF9AE}" pid="138" name="FSC#UVEKCFG@15.1700:EM_Organisations_Zeile_2">
    <vt:lpwstr/>
  </property>
  <property fmtid="{D5CDD505-2E9C-101B-9397-08002B2CF9AE}" pid="139" name="FSC#UVEKCFG@15.1700:EM_Organisations_Zeile_3">
    <vt:lpwstr/>
  </property>
  <property fmtid="{D5CDD505-2E9C-101B-9397-08002B2CF9AE}" pid="140" name="FSC#UVEKCFG@15.1700:EM_Strasse">
    <vt:lpwstr/>
  </property>
  <property fmtid="{D5CDD505-2E9C-101B-9397-08002B2CF9AE}" pid="141" name="FSC#UVEKCFG@15.1700:EM_Hausnummer">
    <vt:lpwstr/>
  </property>
  <property fmtid="{D5CDD505-2E9C-101B-9397-08002B2CF9AE}" pid="142" name="FSC#UVEKCFG@15.1700:EM_Strasse2">
    <vt:lpwstr/>
  </property>
  <property fmtid="{D5CDD505-2E9C-101B-9397-08002B2CF9AE}" pid="143" name="FSC#UVEKCFG@15.1700:EM_Hausnummer_Zusatz">
    <vt:lpwstr/>
  </property>
  <property fmtid="{D5CDD505-2E9C-101B-9397-08002B2CF9AE}" pid="144" name="FSC#UVEKCFG@15.1700:EM_Postfach">
    <vt:lpwstr/>
  </property>
  <property fmtid="{D5CDD505-2E9C-101B-9397-08002B2CF9AE}" pid="145" name="FSC#UVEKCFG@15.1700:EM_PLZ">
    <vt:lpwstr/>
  </property>
  <property fmtid="{D5CDD505-2E9C-101B-9397-08002B2CF9AE}" pid="146" name="FSC#UVEKCFG@15.1700:EM_Ort">
    <vt:lpwstr/>
  </property>
  <property fmtid="{D5CDD505-2E9C-101B-9397-08002B2CF9AE}" pid="147" name="FSC#UVEKCFG@15.1700:EM_Land">
    <vt:lpwstr/>
  </property>
  <property fmtid="{D5CDD505-2E9C-101B-9397-08002B2CF9AE}" pid="148" name="FSC#UVEKCFG@15.1700:EM_E_Mail_Adresse">
    <vt:lpwstr/>
  </property>
  <property fmtid="{D5CDD505-2E9C-101B-9397-08002B2CF9AE}" pid="149" name="FSC#UVEKCFG@15.1700:EM_Funktionsbezeichnung">
    <vt:lpwstr/>
  </property>
  <property fmtid="{D5CDD505-2E9C-101B-9397-08002B2CF9AE}" pid="150" name="FSC#UVEKCFG@15.1700:EM_Serienbrieffeld_1">
    <vt:lpwstr/>
  </property>
  <property fmtid="{D5CDD505-2E9C-101B-9397-08002B2CF9AE}" pid="151" name="FSC#UVEKCFG@15.1700:EM_Serienbrieffeld_2">
    <vt:lpwstr/>
  </property>
  <property fmtid="{D5CDD505-2E9C-101B-9397-08002B2CF9AE}" pid="152" name="FSC#UVEKCFG@15.1700:EM_Serienbrieffeld_3">
    <vt:lpwstr/>
  </property>
  <property fmtid="{D5CDD505-2E9C-101B-9397-08002B2CF9AE}" pid="153" name="FSC#UVEKCFG@15.1700:EM_Serienbrieffeld_4">
    <vt:lpwstr/>
  </property>
  <property fmtid="{D5CDD505-2E9C-101B-9397-08002B2CF9AE}" pid="154" name="FSC#UVEKCFG@15.1700:EM_Serienbrieffeld_5">
    <vt:lpwstr/>
  </property>
  <property fmtid="{D5CDD505-2E9C-101B-9397-08002B2CF9AE}" pid="155" name="FSC#UVEKCFG@15.1700:EM_Address">
    <vt:lpwstr/>
  </property>
  <property fmtid="{D5CDD505-2E9C-101B-9397-08002B2CF9AE}" pid="156" name="FSC#UVEKCFG@15.1700:Abs_Nachname">
    <vt:lpwstr/>
  </property>
  <property fmtid="{D5CDD505-2E9C-101B-9397-08002B2CF9AE}" pid="157" name="FSC#UVEKCFG@15.1700:Abs_Vorname">
    <vt:lpwstr/>
  </property>
  <property fmtid="{D5CDD505-2E9C-101B-9397-08002B2CF9AE}" pid="158" name="FSC#UVEKCFG@15.1700:Abs_Zeichen">
    <vt:lpwstr/>
  </property>
  <property fmtid="{D5CDD505-2E9C-101B-9397-08002B2CF9AE}" pid="159" name="FSC#UVEKCFG@15.1700:Anrede">
    <vt:lpwstr/>
  </property>
  <property fmtid="{D5CDD505-2E9C-101B-9397-08002B2CF9AE}" pid="160" name="FSC#UVEKCFG@15.1700:EM_Versandartspez">
    <vt:lpwstr/>
  </property>
  <property fmtid="{D5CDD505-2E9C-101B-9397-08002B2CF9AE}" pid="161" name="FSC#UVEKCFG@15.1700:Briefdatum">
    <vt:lpwstr>08.09.2016</vt:lpwstr>
  </property>
  <property fmtid="{D5CDD505-2E9C-101B-9397-08002B2CF9AE}" pid="162" name="FSC#UVEKCFG@15.1700:Empf_Zeichen">
    <vt:lpwstr/>
  </property>
  <property fmtid="{D5CDD505-2E9C-101B-9397-08002B2CF9AE}" pid="163" name="FSC#UVEKCFG@15.1700:FilialePLZ">
    <vt:lpwstr/>
  </property>
  <property fmtid="{D5CDD505-2E9C-101B-9397-08002B2CF9AE}" pid="164" name="FSC#UVEKCFG@15.1700:Gegenstand">
    <vt:lpwstr>2016.09.06_ES2050_Mediengespräch_D</vt:lpwstr>
  </property>
  <property fmtid="{D5CDD505-2E9C-101B-9397-08002B2CF9AE}" pid="165" name="FSC#UVEKCFG@15.1700:Nummer">
    <vt:lpwstr>2016-09-01-0025</vt:lpwstr>
  </property>
  <property fmtid="{D5CDD505-2E9C-101B-9397-08002B2CF9AE}" pid="166" name="FSC#UVEKCFG@15.1700:Unterschrift_Nachname">
    <vt:lpwstr/>
  </property>
  <property fmtid="{D5CDD505-2E9C-101B-9397-08002B2CF9AE}" pid="167" name="FSC#UVEKCFG@15.1700:Unterschrift_Vorname">
    <vt:lpwstr/>
  </property>
  <property fmtid="{D5CDD505-2E9C-101B-9397-08002B2CF9AE}" pid="168" name="FSC#UVEKCFG@15.1700:FileResponsibleStreetPostal">
    <vt:lpwstr/>
  </property>
  <property fmtid="{D5CDD505-2E9C-101B-9397-08002B2CF9AE}" pid="169" name="FSC#UVEKCFG@15.1700:FileResponsiblezipcodePostal">
    <vt:lpwstr/>
  </property>
  <property fmtid="{D5CDD505-2E9C-101B-9397-08002B2CF9AE}" pid="170" name="FSC#UVEKCFG@15.1700:FileResponsiblecityPostal">
    <vt:lpwstr/>
  </property>
  <property fmtid="{D5CDD505-2E9C-101B-9397-08002B2CF9AE}" pid="171" name="FSC#UVEKCFG@15.1700:FileResponsibleStreetInvoice">
    <vt:lpwstr/>
  </property>
  <property fmtid="{D5CDD505-2E9C-101B-9397-08002B2CF9AE}" pid="172" name="FSC#UVEKCFG@15.1700:FileResponsiblezipcodeInvoice">
    <vt:lpwstr/>
  </property>
  <property fmtid="{D5CDD505-2E9C-101B-9397-08002B2CF9AE}" pid="173" name="FSC#UVEKCFG@15.1700:FileResponsiblecityInvoice">
    <vt:lpwstr/>
  </property>
  <property fmtid="{D5CDD505-2E9C-101B-9397-08002B2CF9AE}" pid="174" name="FSC#UVEKCFG@15.1700:ResponsibleDefaultRoleOrg">
    <vt:lpwstr/>
  </property>
  <property fmtid="{D5CDD505-2E9C-101B-9397-08002B2CF9AE}" pid="175" name="FSC#UVEKCFG@15.1700:SL_HStufe1">
    <vt:lpwstr/>
  </property>
  <property fmtid="{D5CDD505-2E9C-101B-9397-08002B2CF9AE}" pid="176" name="FSC#UVEKCFG@15.1700:SL_FStufe1">
    <vt:lpwstr/>
  </property>
  <property fmtid="{D5CDD505-2E9C-101B-9397-08002B2CF9AE}" pid="177" name="FSC#UVEKCFG@15.1700:SL_HStufe2">
    <vt:lpwstr/>
  </property>
  <property fmtid="{D5CDD505-2E9C-101B-9397-08002B2CF9AE}" pid="178" name="FSC#UVEKCFG@15.1700:SL_FStufe2">
    <vt:lpwstr/>
  </property>
  <property fmtid="{D5CDD505-2E9C-101B-9397-08002B2CF9AE}" pid="179" name="FSC#UVEKCFG@15.1700:SL_HStufe3">
    <vt:lpwstr/>
  </property>
  <property fmtid="{D5CDD505-2E9C-101B-9397-08002B2CF9AE}" pid="180" name="FSC#UVEKCFG@15.1700:SL_FStufe3">
    <vt:lpwstr/>
  </property>
  <property fmtid="{D5CDD505-2E9C-101B-9397-08002B2CF9AE}" pid="181" name="FSC#UVEKCFG@15.1700:SL_HStufe4">
    <vt:lpwstr/>
  </property>
  <property fmtid="{D5CDD505-2E9C-101B-9397-08002B2CF9AE}" pid="182" name="FSC#UVEKCFG@15.1700:SL_FStufe4">
    <vt:lpwstr/>
  </property>
  <property fmtid="{D5CDD505-2E9C-101B-9397-08002B2CF9AE}" pid="183" name="FSC#UVEKCFG@15.1700:SR_HStufe1">
    <vt:lpwstr/>
  </property>
  <property fmtid="{D5CDD505-2E9C-101B-9397-08002B2CF9AE}" pid="184" name="FSC#UVEKCFG@15.1700:SR_FStufe1">
    <vt:lpwstr/>
  </property>
  <property fmtid="{D5CDD505-2E9C-101B-9397-08002B2CF9AE}" pid="185" name="FSC#UVEKCFG@15.1700:SR_HStufe2">
    <vt:lpwstr/>
  </property>
  <property fmtid="{D5CDD505-2E9C-101B-9397-08002B2CF9AE}" pid="186" name="FSC#UVEKCFG@15.1700:SR_FStufe2">
    <vt:lpwstr/>
  </property>
  <property fmtid="{D5CDD505-2E9C-101B-9397-08002B2CF9AE}" pid="187" name="FSC#UVEKCFG@15.1700:SR_HStufe3">
    <vt:lpwstr/>
  </property>
  <property fmtid="{D5CDD505-2E9C-101B-9397-08002B2CF9AE}" pid="188" name="FSC#UVEKCFG@15.1700:SR_FStufe3">
    <vt:lpwstr/>
  </property>
  <property fmtid="{D5CDD505-2E9C-101B-9397-08002B2CF9AE}" pid="189" name="FSC#UVEKCFG@15.1700:SR_HStufe4">
    <vt:lpwstr/>
  </property>
  <property fmtid="{D5CDD505-2E9C-101B-9397-08002B2CF9AE}" pid="190" name="FSC#UVEKCFG@15.1700:SR_FStufe4">
    <vt:lpwstr/>
  </property>
  <property fmtid="{D5CDD505-2E9C-101B-9397-08002B2CF9AE}" pid="191" name="FSC#UVEKCFG@15.1700:FileResp_HStufe1">
    <vt:lpwstr/>
  </property>
  <property fmtid="{D5CDD505-2E9C-101B-9397-08002B2CF9AE}" pid="192" name="FSC#UVEKCFG@15.1700:FileResp_FStufe1">
    <vt:lpwstr/>
  </property>
  <property fmtid="{D5CDD505-2E9C-101B-9397-08002B2CF9AE}" pid="193" name="FSC#UVEKCFG@15.1700:FileResp_HStufe2">
    <vt:lpwstr/>
  </property>
  <property fmtid="{D5CDD505-2E9C-101B-9397-08002B2CF9AE}" pid="194" name="FSC#UVEKCFG@15.1700:FileResp_FStufe2">
    <vt:lpwstr/>
  </property>
  <property fmtid="{D5CDD505-2E9C-101B-9397-08002B2CF9AE}" pid="195" name="FSC#UVEKCFG@15.1700:FileResp_HStufe3">
    <vt:lpwstr/>
  </property>
  <property fmtid="{D5CDD505-2E9C-101B-9397-08002B2CF9AE}" pid="196" name="FSC#UVEKCFG@15.1700:FileResp_FStufe3">
    <vt:lpwstr/>
  </property>
  <property fmtid="{D5CDD505-2E9C-101B-9397-08002B2CF9AE}" pid="197" name="FSC#UVEKCFG@15.1700:FileResp_HStufe4">
    <vt:lpwstr/>
  </property>
  <property fmtid="{D5CDD505-2E9C-101B-9397-08002B2CF9AE}" pid="198" name="FSC#UVEKCFG@15.1700:FileResp_FStufe4">
    <vt:lpwstr/>
  </property>
</Properties>
</file>